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797675" cy="9926638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714" autoAdjust="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5D123B98-9E83-4EC7-A232-A49ABD9891C4}" type="datetimeFigureOut">
              <a:rPr lang="bg-BG" smtClean="0"/>
              <a:pPr/>
              <a:t>19.1.2024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13" tIns="45706" rIns="91413" bIns="45706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4D43ACF0-BFC0-48EF-8FB4-42A50E6BCF23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ACF0-BFC0-48EF-8FB4-42A50E6BCF23}" type="slidenum">
              <a:rPr lang="bg-BG" smtClean="0"/>
              <a:pPr/>
              <a:t>1</a:t>
            </a:fld>
            <a:endParaRPr lang="bg-B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ACF0-BFC0-48EF-8FB4-42A50E6BCF23}" type="slidenum">
              <a:rPr lang="bg-BG" smtClean="0"/>
              <a:pPr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32286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лавие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22" name="Подзаглавие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bg-BG" smtClean="0"/>
              <a:t>Щракнете, за да редактирате стила на подзаглавията в образеца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19.1.2024 г.</a:t>
            </a:fld>
            <a:endParaRPr lang="bg-BG"/>
          </a:p>
        </p:txBody>
      </p:sp>
      <p:sp>
        <p:nvSpPr>
          <p:cNvPr id="20" name="Контейнер за долния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Контейнер за номер н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19.1.2024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19.1.2024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19.1.2024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ъгъл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19.1.2024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Правоъгъл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19.1.2024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19.1.2024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19.1.2024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авоъгъл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19.1.2024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6" name="Правоъгъл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19.1.2024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19.1.2024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Правоъгъл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9" name="Блоксхема: проце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схема: проце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егмент от кръ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ъстен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Контейнер за заглавие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9" name="Текстов контейне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24" name="Контейнер за 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2B35730-BCF4-4396-B8B9-CDCD4DB8B04E}" type="datetimeFigureOut">
              <a:rPr lang="bg-BG" smtClean="0"/>
              <a:pPr/>
              <a:t>19.1.2024 г.</a:t>
            </a:fld>
            <a:endParaRPr lang="bg-BG"/>
          </a:p>
        </p:txBody>
      </p:sp>
      <p:sp>
        <p:nvSpPr>
          <p:cNvPr id="10" name="Контейнер за долния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bg-BG"/>
          </a:p>
        </p:txBody>
      </p:sp>
      <p:sp>
        <p:nvSpPr>
          <p:cNvPr id="22" name="Контейнер за номер на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5" name="Правоъгъл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file:///C:\My%20Documents\&#1054;&#1041;&#1065;&#1048;&#1053;&#1040;%20%20&#1063;&#1048;&#1055;&#1056;&#1054;&#1042;&#1062;&#1048;_files\image002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8208912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60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ОБЩИНА ЧИПРОВЦИ</a:t>
            </a:r>
            <a:r>
              <a:rPr lang="bg-BG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1300" dirty="0" smtClean="0">
                <a:latin typeface="Times New Roman" pitchFamily="18" charset="0"/>
                <a:cs typeface="Times New Roman" pitchFamily="18" charset="0"/>
              </a:rPr>
              <a:t>гр. Чипровци 3460, бул. „Петър Парчевич” №45, </a:t>
            </a:r>
            <a:r>
              <a:rPr lang="bg-BG" sz="1300" dirty="0" err="1" smtClean="0">
                <a:latin typeface="Times New Roman" pitchFamily="18" charset="0"/>
                <a:cs typeface="Times New Roman" pitchFamily="18" charset="0"/>
              </a:rPr>
              <a:t>обл</a:t>
            </a:r>
            <a:r>
              <a:rPr lang="bg-BG" sz="1300" dirty="0" smtClean="0">
                <a:latin typeface="Times New Roman" pitchFamily="18" charset="0"/>
                <a:cs typeface="Times New Roman" pitchFamily="18" charset="0"/>
              </a:rPr>
              <a:t>. Монтана</a:t>
            </a:r>
            <a:br>
              <a:rPr lang="bg-BG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1300" dirty="0" smtClean="0">
                <a:latin typeface="Times New Roman" pitchFamily="18" charset="0"/>
                <a:cs typeface="Times New Roman" pitchFamily="18" charset="0"/>
              </a:rPr>
              <a:t>тел. 09554/2828, факс 09554/9613, 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de-DE" sz="1300" dirty="0" smtClean="0">
                <a:latin typeface="Times New Roman" pitchFamily="18" charset="0"/>
                <a:cs typeface="Times New Roman" pitchFamily="18" charset="0"/>
              </a:rPr>
              <a:t>: chiprovci@mail.bg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043608" y="1844824"/>
            <a:ext cx="7406640" cy="4387248"/>
          </a:xfrm>
        </p:spPr>
        <p:txBody>
          <a:bodyPr/>
          <a:lstStyle/>
          <a:p>
            <a:pPr algn="ctr"/>
            <a:endParaRPr lang="bg-BG" dirty="0" smtClean="0"/>
          </a:p>
          <a:p>
            <a:pPr algn="ctr"/>
            <a:endParaRPr lang="bg-BG" dirty="0" smtClean="0"/>
          </a:p>
          <a:p>
            <a:pPr algn="ctr"/>
            <a:endParaRPr lang="bg-BG" dirty="0" smtClean="0"/>
          </a:p>
          <a:p>
            <a:pPr algn="ctr"/>
            <a:r>
              <a:rPr lang="bg-BG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ПРОЕКТОБЮДЖЕТ </a:t>
            </a:r>
          </a:p>
          <a:p>
            <a:pPr algn="ctr"/>
            <a:r>
              <a:rPr lang="bg-BG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</a:p>
          <a:p>
            <a:pPr algn="ctr"/>
            <a:r>
              <a:rPr lang="bg-BG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ОБЩИНА ЧИПРОВЦИ </a:t>
            </a:r>
          </a:p>
          <a:p>
            <a:pPr algn="ctr"/>
            <a:r>
              <a:rPr lang="bg-BG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bg-BG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bg-BG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ГОДИНА</a:t>
            </a:r>
            <a:endParaRPr lang="bg-BG" sz="4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Картина 3" descr="Description: C:\My Documents\ОБЩИНА  ЧИПРОВЦИ_files\image002.jpg"/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916832"/>
            <a:ext cx="936104" cy="1224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043608" y="404664"/>
            <a:ext cx="7406640" cy="260790"/>
          </a:xfrm>
        </p:spPr>
        <p:txBody>
          <a:bodyPr>
            <a:noAutofit/>
          </a:bodyPr>
          <a:lstStyle/>
          <a:p>
            <a:pPr algn="ctr"/>
            <a:r>
              <a:rPr lang="bg-BG" sz="14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ОБЩИНА ЧИПРОВЦИ</a:t>
            </a:r>
            <a:r>
              <a:rPr lang="bg-BG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1400" dirty="0" smtClean="0">
                <a:latin typeface="Times New Roman" pitchFamily="18" charset="0"/>
                <a:cs typeface="Times New Roman" pitchFamily="18" charset="0"/>
              </a:rPr>
              <a:t>ПРОЕКТОБЮДЖЕТ </a:t>
            </a:r>
            <a:r>
              <a:rPr lang="bg-BG" sz="1400" dirty="0" smtClean="0"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bg-BG" sz="140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187624" y="1484784"/>
            <a:ext cx="7406640" cy="504056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bg-BG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bg-BG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Проектобюджетът на Община Чипровци е съставен при спазване на показателите на чл. 45, ал. 1 от ЗПФ, натуралните и стойностни показатели за прилагане на стандартите в делегираните от държавата дейности за </a:t>
            </a:r>
            <a:r>
              <a:rPr lang="bg-BG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bg-BG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и бюджетната прогноза за постъпленията от местни приходи и на разходите за местни дейности.</a:t>
            </a:r>
          </a:p>
          <a:p>
            <a:pPr algn="just">
              <a:buFont typeface="Wingdings" pitchFamily="2" charset="2"/>
              <a:buChar char="q"/>
            </a:pPr>
            <a:endParaRPr lang="bg-BG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bg-BG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Проектобюджетът е разработен за делегирани от държавата дейности, местни дейности и </a:t>
            </a:r>
            <a:r>
              <a:rPr lang="bg-BG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дофинансирани</a:t>
            </a:r>
            <a:r>
              <a:rPr lang="bg-BG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държавни дейности, със съдействието на кметове на кметства, кметски наместници и ръководители на бюджетни звена.</a:t>
            </a:r>
          </a:p>
          <a:p>
            <a:pPr>
              <a:buFont typeface="Wingdings" pitchFamily="2" charset="2"/>
              <a:buChar char="q"/>
            </a:pPr>
            <a:endParaRPr lang="bg-BG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endParaRPr lang="bg-BG" sz="1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075240" cy="475918"/>
          </a:xfrm>
        </p:spPr>
        <p:txBody>
          <a:bodyPr>
            <a:noAutofit/>
          </a:bodyPr>
          <a:lstStyle/>
          <a:p>
            <a:pPr algn="ctr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ПРОЕКТОБЮДЖЕТЪТ НА ОБЩИНА ЧИПРОВЦИ ВКЛЮЧВА: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467544" y="1196752"/>
            <a:ext cx="8208912" cy="504056"/>
          </a:xfrm>
        </p:spPr>
        <p:txBody>
          <a:bodyPr>
            <a:noAutofit/>
          </a:bodyPr>
          <a:lstStyle/>
          <a:p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  А. ПРИХОДИ					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1 125 949</a:t>
            </a:r>
            <a:endParaRPr lang="bg-BG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539552" y="1628800"/>
            <a:ext cx="8215064" cy="5400600"/>
          </a:xfrm>
        </p:spPr>
        <p:txBody>
          <a:bodyPr>
            <a:normAutofit/>
          </a:bodyPr>
          <a:lstStyle/>
          <a:p>
            <a:pPr>
              <a:buNone/>
            </a:pPr>
            <a:endParaRPr lang="bg-BG" sz="1100" b="1" dirty="0" smtClean="0"/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I.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 ДАНЪЧНИ ПРИХОДИ				       </a:t>
            </a:r>
            <a:r>
              <a:rPr lang="bg-BG" sz="2400" b="1" u="sng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53</a:t>
            </a:r>
            <a:r>
              <a:rPr lang="bg-BG" sz="2400" b="1" u="sng" dirty="0" smtClean="0">
                <a:latin typeface="Times New Roman" pitchFamily="18" charset="0"/>
                <a:cs typeface="Times New Roman" pitchFamily="18" charset="0"/>
              </a:rPr>
              <a:t> 000</a:t>
            </a:r>
          </a:p>
          <a:p>
            <a:pPr>
              <a:buNone/>
            </a:pP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Патентен данък					         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000</a:t>
            </a:r>
          </a:p>
          <a:p>
            <a:pPr>
              <a:buNone/>
            </a:pP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Данък върху недвижимите имоти                         100 000</a:t>
            </a:r>
          </a:p>
          <a:p>
            <a:pPr>
              <a:buNone/>
            </a:pP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Данък върху превозни средства                            20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000</a:t>
            </a:r>
          </a:p>
          <a:p>
            <a:pPr>
              <a:buNone/>
            </a:pP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Данък при придобиване на имущество               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50 </a:t>
            </a: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000</a:t>
            </a:r>
          </a:p>
          <a:p>
            <a:pPr>
              <a:buNone/>
            </a:pP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Туристически данък				           1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</a:t>
            </a:r>
          </a:p>
          <a:p>
            <a:pPr>
              <a:buNone/>
            </a:pPr>
            <a:endParaRPr lang="bg-BG" sz="24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II. НЕДАНЪЧНИ ПРИХОДИ			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bg-BG" sz="2400" b="1" u="sng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55</a:t>
            </a:r>
            <a:r>
              <a:rPr lang="bg-BG" sz="2400" b="1" u="sng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700</a:t>
            </a:r>
            <a:endParaRPr lang="bg-BG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Такси                                                                           374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</a:t>
            </a:r>
          </a:p>
          <a:p>
            <a:pPr>
              <a:buNone/>
            </a:pP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Доходи от собственост                                        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886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</a:t>
            </a:r>
          </a:p>
          <a:p>
            <a:pPr>
              <a:buNone/>
            </a:pP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Глоби и лихви                                                              30 000</a:t>
            </a:r>
          </a:p>
          <a:p>
            <a:pPr>
              <a:buNone/>
            </a:pPr>
            <a:endParaRPr lang="bg-BG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bg-BG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075240" cy="619934"/>
          </a:xfrm>
        </p:spPr>
        <p:txBody>
          <a:bodyPr/>
          <a:lstStyle/>
          <a:p>
            <a:pPr algn="ctr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ПРОЕКТОБЮДЖЕТЪТ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НА ОБЩИНА ЧИПРОВЦИ ВКЛЮЧВА:</a:t>
            </a:r>
            <a:endParaRPr lang="bg-BG" sz="2400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539552" y="1340768"/>
            <a:ext cx="8153400" cy="532859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Други неданъчни приходи                                   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 </a:t>
            </a: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000</a:t>
            </a:r>
          </a:p>
          <a:p>
            <a:pPr>
              <a:buNone/>
            </a:pP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Приходи от разпореждане с                                    15 000                                     общинска собственост</a:t>
            </a:r>
          </a:p>
          <a:p>
            <a:pPr>
              <a:buNone/>
            </a:pP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Приходи от концесии                                              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000</a:t>
            </a:r>
          </a:p>
          <a:p>
            <a:pPr>
              <a:buNone/>
            </a:pP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7. Внесен ДДС и други данъци		                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86</a:t>
            </a: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500</a:t>
            </a:r>
            <a:endParaRPr lang="bg-BG" sz="28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III. СУБСИДИЯ ОТ РБ                                           3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827</a:t>
            </a: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256</a:t>
            </a:r>
            <a:endParaRPr lang="bg-BG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V. ТРАНСФЕРИ И ВБЗ			        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  -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63 311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bg-BG" sz="2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ОПЕРАЦИИ С ФИНАНСОВИ 	         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58</a:t>
            </a: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157</a:t>
            </a:r>
            <a:endParaRPr lang="bg-BG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АКТИВИ И ПАСИВИ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bg-BG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. ПРЕХОДЕН ОСТАТЪК                   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          1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125</a:t>
            </a: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949</a:t>
            </a: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bg-BG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512" y="216778"/>
            <a:ext cx="8712968" cy="475918"/>
          </a:xfrm>
        </p:spPr>
        <p:txBody>
          <a:bodyPr>
            <a:normAutofit/>
          </a:bodyPr>
          <a:lstStyle/>
          <a:p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               ПРОЕКТОБЮДЖЕТЪТ НА ОБЩИНА ЧИПРОВЦИ ВКЛЮЧВА:</a:t>
            </a:r>
            <a:endParaRPr lang="bg-BG" sz="1800" dirty="0"/>
          </a:p>
        </p:txBody>
      </p:sp>
      <p:graphicFrame>
        <p:nvGraphicFramePr>
          <p:cNvPr id="9" name="Контейнер за съдържание 8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86787046"/>
              </p:ext>
            </p:extLst>
          </p:nvPr>
        </p:nvGraphicFramePr>
        <p:xfrm>
          <a:off x="1447800" y="1425575"/>
          <a:ext cx="6678613" cy="494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Работен лист" r:id="rId3" imgW="5791200" imgH="4286250" progId="Excel.Sheet.12">
                  <p:embed/>
                </p:oleObj>
              </mc:Choice>
              <mc:Fallback>
                <p:oleObj name="Работен лист" r:id="rId3" imgW="5791200" imgH="4286250" progId="Excel.Sheet.12">
                  <p:embed/>
                  <p:pic>
                    <p:nvPicPr>
                      <p:cNvPr id="0" name="Контейнер за съдържание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425575"/>
                        <a:ext cx="6678613" cy="4943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Контейнер за съдържание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99697046"/>
              </p:ext>
            </p:extLst>
          </p:nvPr>
        </p:nvGraphicFramePr>
        <p:xfrm>
          <a:off x="1216025" y="1214438"/>
          <a:ext cx="7423150" cy="5668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Работен лист" r:id="rId4" imgW="7010400" imgH="5353227" progId="Excel.Sheet.12">
                  <p:embed/>
                </p:oleObj>
              </mc:Choice>
              <mc:Fallback>
                <p:oleObj name="Работен лист" r:id="rId4" imgW="7010400" imgH="5353227" progId="Excel.Sheet.12">
                  <p:embed/>
                  <p:pic>
                    <p:nvPicPr>
                      <p:cNvPr id="0" name="Контейнер за съдържание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6025" y="1214438"/>
                        <a:ext cx="7423150" cy="5668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Контейнер за съдържание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47084468"/>
              </p:ext>
            </p:extLst>
          </p:nvPr>
        </p:nvGraphicFramePr>
        <p:xfrm>
          <a:off x="1128713" y="623888"/>
          <a:ext cx="6742112" cy="542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Работен лист" r:id="rId3" imgW="6200925" imgH="4991189" progId="Excel.Sheet.8">
                  <p:embed/>
                </p:oleObj>
              </mc:Choice>
              <mc:Fallback>
                <p:oleObj name="Работен лист" r:id="rId3" imgW="6200925" imgH="4991189" progId="Excel.Sheet.8">
                  <p:embed/>
                  <p:pic>
                    <p:nvPicPr>
                      <p:cNvPr id="0" name="Контейнер за съдържание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8713" y="623888"/>
                        <a:ext cx="6742112" cy="542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лънцестоене">
  <a:themeElements>
    <a:clrScheme name="Слънцестоен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лънцестоен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лънцестоен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606</TotalTime>
  <Words>159</Words>
  <Application>Microsoft Office PowerPoint</Application>
  <PresentationFormat>Презентация на цял екран (4:3)</PresentationFormat>
  <Paragraphs>43</Paragraphs>
  <Slides>7</Slides>
  <Notes>2</Notes>
  <HiddenSlides>0</HiddenSlides>
  <MMClips>0</MMClips>
  <ScaleCrop>false</ScaleCrop>
  <HeadingPairs>
    <vt:vector size="8" baseType="variant">
      <vt:variant>
        <vt:lpstr>Използвани шрифтове</vt:lpstr>
      </vt:variant>
      <vt:variant>
        <vt:i4>7</vt:i4>
      </vt:variant>
      <vt:variant>
        <vt:lpstr>Тема</vt:lpstr>
      </vt:variant>
      <vt:variant>
        <vt:i4>1</vt:i4>
      </vt:variant>
      <vt:variant>
        <vt:lpstr>Вградени OLE сървъри</vt:lpstr>
      </vt:variant>
      <vt:variant>
        <vt:i4>2</vt:i4>
      </vt:variant>
      <vt:variant>
        <vt:lpstr>Заглавия на слайдовете</vt:lpstr>
      </vt:variant>
      <vt:variant>
        <vt:i4>7</vt:i4>
      </vt:variant>
    </vt:vector>
  </HeadingPairs>
  <TitlesOfParts>
    <vt:vector size="17" baseType="lpstr">
      <vt:lpstr>Calibri</vt:lpstr>
      <vt:lpstr>Corbel</vt:lpstr>
      <vt:lpstr>Gill Sans MT</vt:lpstr>
      <vt:lpstr>Times New Roman</vt:lpstr>
      <vt:lpstr>Verdana</vt:lpstr>
      <vt:lpstr>Wingdings</vt:lpstr>
      <vt:lpstr>Wingdings 2</vt:lpstr>
      <vt:lpstr>Слънцестоене</vt:lpstr>
      <vt:lpstr>Работен лист на Microsoft Excel</vt:lpstr>
      <vt:lpstr>Работен лист на Microsoft Excel 97-2003</vt:lpstr>
      <vt:lpstr>           ОБЩИНА ЧИПРОВЦИ гр. Чипровци 3460, бул. „Петър Парчевич” №45, обл. Монтана тел. 09554/2828, факс 09554/9613, e-mail: chiprovci@mail.bg </vt:lpstr>
      <vt:lpstr>ОБЩИНА ЧИПРОВЦИ ПРОЕКТОБЮДЖЕТ 2024</vt:lpstr>
      <vt:lpstr>ПРОЕКТОБЮДЖЕТЪТ НА ОБЩИНА ЧИПРОВЦИ ВКЛЮЧВА:</vt:lpstr>
      <vt:lpstr>ПРОЕКТОБЮДЖЕТЪТ НА ОБЩИНА ЧИПРОВЦИ ВКЛЮЧВА:</vt:lpstr>
      <vt:lpstr>               ПРОЕКТОБЮДЖЕТЪТ НА ОБЩИНА ЧИПРОВЦИ ВКЛЮЧВА: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ОБЩИНА ЧИПРОВЦИ гр. Чипровци 3460, бул. „Петър Парчевич” 45, обл. Монтана тел. 09554/ 28 28, факс 09554/ 96 13, e-mail: chiprovci@mail.bg</dc:title>
  <dc:creator>Cveti</dc:creator>
  <cp:lastModifiedBy>MY-PC</cp:lastModifiedBy>
  <cp:revision>67</cp:revision>
  <cp:lastPrinted>2024-01-19T06:50:52Z</cp:lastPrinted>
  <dcterms:created xsi:type="dcterms:W3CDTF">2015-11-30T08:52:55Z</dcterms:created>
  <dcterms:modified xsi:type="dcterms:W3CDTF">2024-01-19T06:51:26Z</dcterms:modified>
</cp:coreProperties>
</file>