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69" r:id="rId1"/>
  </p:sldMasterIdLst>
  <p:sldIdLst>
    <p:sldId id="256" r:id="rId2"/>
    <p:sldId id="301" r:id="rId3"/>
    <p:sldId id="273" r:id="rId4"/>
    <p:sldId id="361" r:id="rId5"/>
    <p:sldId id="362" r:id="rId6"/>
    <p:sldId id="363" r:id="rId7"/>
    <p:sldId id="364" r:id="rId8"/>
    <p:sldId id="274" r:id="rId9"/>
    <p:sldId id="303" r:id="rId10"/>
    <p:sldId id="302" r:id="rId11"/>
    <p:sldId id="347" r:id="rId12"/>
    <p:sldId id="348" r:id="rId13"/>
    <p:sldId id="365" r:id="rId14"/>
    <p:sldId id="275" r:id="rId15"/>
    <p:sldId id="276" r:id="rId16"/>
    <p:sldId id="278" r:id="rId17"/>
    <p:sldId id="304" r:id="rId18"/>
    <p:sldId id="305" r:id="rId19"/>
    <p:sldId id="306" r:id="rId20"/>
    <p:sldId id="366" r:id="rId21"/>
    <p:sldId id="367" r:id="rId22"/>
    <p:sldId id="307" r:id="rId23"/>
    <p:sldId id="350" r:id="rId24"/>
    <p:sldId id="351" r:id="rId25"/>
    <p:sldId id="308" r:id="rId26"/>
    <p:sldId id="352" r:id="rId27"/>
    <p:sldId id="271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02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605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8243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960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094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084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464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23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82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79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757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05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88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10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71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652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12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497106"/>
            <a:ext cx="7766936" cy="2662518"/>
          </a:xfrm>
        </p:spPr>
        <p:txBody>
          <a:bodyPr>
            <a:noAutofit/>
          </a:bodyPr>
          <a:lstStyle/>
          <a:p>
            <a:pPr algn="l"/>
            <a:r>
              <a:rPr lang="ru-RU" sz="3600" dirty="0"/>
              <a:t>Водено от общностите местно </a:t>
            </a:r>
            <a:r>
              <a:rPr lang="ru-RU" sz="3600" dirty="0" smtClean="0"/>
              <a:t>развитие - </a:t>
            </a:r>
            <a:r>
              <a:rPr lang="bg-BG" sz="3600" dirty="0" smtClean="0"/>
              <a:t>ОПИК</a:t>
            </a:r>
            <a:r>
              <a:rPr lang="ru-RU" sz="3600" dirty="0" smtClean="0"/>
              <a:t> 2014-2020г. в</a:t>
            </a:r>
            <a:r>
              <a:rPr lang="en-US" sz="3600" dirty="0" smtClean="0"/>
              <a:t> </a:t>
            </a:r>
            <a:r>
              <a:rPr lang="bg-BG" sz="3600" dirty="0" smtClean="0"/>
              <a:t>Стратегията на МИГ Западна Стара Планина – Копрен-Миджур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bg-BG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285129"/>
            <a:ext cx="7766936" cy="1900518"/>
          </a:xfrm>
        </p:spPr>
        <p:txBody>
          <a:bodyPr>
            <a:normAutofit fontScale="92500" lnSpcReduction="10000"/>
          </a:bodyPr>
          <a:lstStyle/>
          <a:p>
            <a:r>
              <a:rPr lang="bg-BG" dirty="0"/>
              <a:t>Местна инициативна група „Западна Стара Планина – Копрен-Миджур“</a:t>
            </a:r>
          </a:p>
          <a:p>
            <a:r>
              <a:rPr lang="bg-BG" smtClean="0"/>
              <a:t>Информационна конференция и консултиране </a:t>
            </a:r>
            <a:r>
              <a:rPr lang="bg-BG" dirty="0" smtClean="0"/>
              <a:t>на подготовката на СМР – </a:t>
            </a:r>
            <a:r>
              <a:rPr lang="bg-BG" smtClean="0"/>
              <a:t>община Чипровци, 27 </a:t>
            </a:r>
            <a:r>
              <a:rPr lang="bg-BG" dirty="0"/>
              <a:t>декември, 2016 г</a:t>
            </a:r>
            <a:r>
              <a:rPr lang="bg-BG" dirty="0" smtClean="0"/>
              <a:t>.</a:t>
            </a:r>
          </a:p>
          <a:p>
            <a:endParaRPr lang="bg-BG" dirty="0"/>
          </a:p>
          <a:p>
            <a:pPr lvl="0" algn="l">
              <a:buClr>
                <a:srgbClr val="90C226"/>
              </a:buClr>
            </a:pPr>
            <a:r>
              <a:rPr lang="bg-BG" sz="1700" b="1" i="1" dirty="0">
                <a:solidFill>
                  <a:prstClr val="black">
                    <a:lumMod val="50000"/>
                    <a:lumOff val="50000"/>
                  </a:prst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Batang"/>
              </a:rPr>
              <a:t>Договор № РД50-102/17.08.2016г., </a:t>
            </a:r>
            <a:r>
              <a:rPr lang="bg-BG" sz="1700" b="1" i="1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Batang"/>
              </a:rPr>
              <a:t>от Програмата за развитие на селските райони 2014-2020г., </a:t>
            </a:r>
            <a:r>
              <a:rPr lang="bg-BG" sz="1700" b="1" i="1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</a:t>
            </a:r>
            <a:r>
              <a:rPr lang="bg-BG" sz="1700" b="1" i="1" dirty="0">
                <a:solidFill>
                  <a:prstClr val="black">
                    <a:lumMod val="50000"/>
                    <a:lumOff val="50000"/>
                  </a:prstClr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подмярка 19.1 „Помощ за подготвителни дейности”</a:t>
            </a:r>
            <a:endParaRPr lang="bg-BG" sz="17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algn="l"/>
            <a:endParaRPr lang="bg-BG" dirty="0"/>
          </a:p>
        </p:txBody>
      </p:sp>
      <p:pic>
        <p:nvPicPr>
          <p:cNvPr id="4" name="Picture 3" descr="http://madan.bg/files/useruploads/images/52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050" y="116392"/>
            <a:ext cx="5146040" cy="103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2430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618518"/>
            <a:ext cx="9491465" cy="977200"/>
          </a:xfrm>
        </p:spPr>
        <p:txBody>
          <a:bodyPr>
            <a:normAutofit/>
          </a:bodyPr>
          <a:lstStyle/>
          <a:p>
            <a:r>
              <a:rPr lang="bg-BG" sz="2400" b="1" dirty="0"/>
              <a:t>Мярка 4 „Подкрепа за разработване и внедряване на иновации в МСП“</a:t>
            </a:r>
            <a:endParaRPr lang="bg-BG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60" y="1595718"/>
            <a:ext cx="10497670" cy="52622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b="1" i="1" dirty="0"/>
              <a:t>Допустими </a:t>
            </a:r>
            <a:r>
              <a:rPr lang="bg-BG" b="1" i="1" dirty="0" smtClean="0"/>
              <a:t>разходи – </a:t>
            </a:r>
          </a:p>
          <a:p>
            <a:pPr marL="0" indent="0">
              <a:buNone/>
            </a:pPr>
            <a:r>
              <a:rPr lang="bg-BG" b="1" u="sng" dirty="0"/>
              <a:t>Компонент 1: Инвестиционна подкрепа</a:t>
            </a:r>
            <a:endParaRPr lang="bg-BG" dirty="0"/>
          </a:p>
          <a:p>
            <a:pPr lvl="0"/>
            <a:r>
              <a:rPr lang="bg-BG" dirty="0"/>
              <a:t>Разходи за придобиване на машини</a:t>
            </a:r>
            <a:r>
              <a:rPr lang="bg-BG" b="1" dirty="0"/>
              <a:t>, съоръжения и оборудване</a:t>
            </a:r>
            <a:r>
              <a:rPr lang="bg-BG" dirty="0"/>
              <a:t>, представляващи дълготрайни материални активи (ДМА), необходими за изпълнението на дейностите по проекта;</a:t>
            </a:r>
          </a:p>
          <a:p>
            <a:pPr lvl="0"/>
            <a:r>
              <a:rPr lang="bg-BG" dirty="0"/>
              <a:t>Разходи за придобиване на </a:t>
            </a:r>
            <a:r>
              <a:rPr lang="bg-BG" b="1" dirty="0"/>
              <a:t>дълготрайни нематериални активи</a:t>
            </a:r>
            <a:r>
              <a:rPr lang="bg-BG" dirty="0"/>
              <a:t> (ДНА), вкл. разходи за разработване на софтуер, необходими за изпълнението на дейностите по проекта</a:t>
            </a:r>
            <a:r>
              <a:rPr lang="bg-BG" dirty="0" smtClean="0"/>
              <a:t>.</a:t>
            </a:r>
          </a:p>
          <a:p>
            <a:pPr marL="0" indent="0">
              <a:buNone/>
            </a:pPr>
            <a:r>
              <a:rPr lang="bg-BG" b="1" u="sng" dirty="0"/>
              <a:t>Компонент 2: Консултантски и помощни услуги за разработване и внедряване на иновации в предприятията</a:t>
            </a:r>
            <a:endParaRPr lang="bg-BG" dirty="0"/>
          </a:p>
          <a:p>
            <a:pPr lvl="0"/>
            <a:r>
              <a:rPr lang="bg-BG" b="1" dirty="0"/>
              <a:t>Разходи за консултантски услуги в подкрепа на иновациите:</a:t>
            </a:r>
            <a:endParaRPr lang="bg-BG" dirty="0"/>
          </a:p>
          <a:p>
            <a:pPr lvl="0"/>
            <a:r>
              <a:rPr lang="bg-BG" dirty="0"/>
              <a:t>разходи за консултиране, подпомагане и обучение в областта на трансфера на знания;</a:t>
            </a:r>
          </a:p>
          <a:p>
            <a:pPr lvl="0"/>
            <a:r>
              <a:rPr lang="bg-BG" dirty="0"/>
              <a:t>разходи за консултиране, подпомагане и обучение в областта на придобиването, защитата и експлоатацията на нематериални активи</a:t>
            </a:r>
          </a:p>
          <a:p>
            <a:pPr lvl="0"/>
            <a:r>
              <a:rPr lang="bg-BG" dirty="0"/>
              <a:t>разходи за консултиране, подпомагане и обучение в областта на използването на стандарти и на правилата, които ги уреждат</a:t>
            </a:r>
          </a:p>
          <a:p>
            <a:pPr lvl="0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64972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618518"/>
            <a:ext cx="9491465" cy="977200"/>
          </a:xfrm>
        </p:spPr>
        <p:txBody>
          <a:bodyPr>
            <a:normAutofit/>
          </a:bodyPr>
          <a:lstStyle/>
          <a:p>
            <a:r>
              <a:rPr lang="bg-BG" sz="2400" b="1" dirty="0"/>
              <a:t>Мярка 4 „Подкрепа за разработване и внедряване на иновации в МСП“</a:t>
            </a:r>
            <a:endParaRPr lang="bg-BG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60" y="1595718"/>
            <a:ext cx="10497670" cy="52622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b="1" i="1" dirty="0"/>
              <a:t>Допустими </a:t>
            </a:r>
            <a:r>
              <a:rPr lang="bg-BG" b="1" i="1" dirty="0" smtClean="0"/>
              <a:t>разходи – </a:t>
            </a:r>
          </a:p>
          <a:p>
            <a:pPr lvl="0"/>
            <a:r>
              <a:rPr lang="bg-BG" b="1" dirty="0"/>
              <a:t>Разходи за помощни услуги в подкрепа на иновациите:</a:t>
            </a:r>
            <a:endParaRPr lang="bg-BG" dirty="0"/>
          </a:p>
          <a:p>
            <a:pPr lvl="0"/>
            <a:r>
              <a:rPr lang="bg-BG" dirty="0"/>
              <a:t>разходи за осигуряване на бази данни с цел разработване на по-ефективни продукти, процеси или услуги;</a:t>
            </a:r>
          </a:p>
          <a:p>
            <a:pPr lvl="0"/>
            <a:r>
              <a:rPr lang="bg-BG" dirty="0"/>
              <a:t>разходи за осигуряване на библиотеки с цел разработване на по-ефективни продукти, процеси или услуги;</a:t>
            </a:r>
          </a:p>
          <a:p>
            <a:pPr lvl="0"/>
            <a:r>
              <a:rPr lang="bg-BG" dirty="0"/>
              <a:t>разходи за осигуряване на пазарни проучвания с цел разработване на по-ефективни продукти, процеси или услуги;</a:t>
            </a:r>
          </a:p>
          <a:p>
            <a:pPr lvl="0"/>
            <a:r>
              <a:rPr lang="bg-BG" dirty="0"/>
              <a:t>разходи за ползването на определени услуги, извършвани от лаборатории, с цел разработване на по-ефективни продукти, процеси или услуги;</a:t>
            </a:r>
          </a:p>
          <a:p>
            <a:pPr lvl="0"/>
            <a:r>
              <a:rPr lang="bg-BG" dirty="0"/>
              <a:t>разходи за осигуряване на етикети за качество с цел разработване на по-ефективни продукти, процеси или услуги;</a:t>
            </a:r>
          </a:p>
          <a:p>
            <a:pPr lvl="0"/>
            <a:r>
              <a:rPr lang="bg-BG" dirty="0"/>
              <a:t>разходи за изпитване и сертифициране с цел разработване на по-ефективни продукти, процеси или услуги.</a:t>
            </a:r>
          </a:p>
        </p:txBody>
      </p:sp>
    </p:spTree>
    <p:extLst>
      <p:ext uri="{BB962C8B-B14F-4D97-AF65-F5344CB8AC3E}">
        <p14:creationId xmlns:p14="http://schemas.microsoft.com/office/powerpoint/2010/main" val="3971762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618518"/>
            <a:ext cx="9491465" cy="977200"/>
          </a:xfrm>
        </p:spPr>
        <p:txBody>
          <a:bodyPr>
            <a:normAutofit/>
          </a:bodyPr>
          <a:lstStyle/>
          <a:p>
            <a:r>
              <a:rPr lang="bg-BG" sz="2400" b="1" dirty="0"/>
              <a:t>Мярка 4 „Подкрепа за разработване и внедряване на иновации в МСП“</a:t>
            </a:r>
            <a:endParaRPr lang="bg-BG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60" y="1755228"/>
            <a:ext cx="10497670" cy="51027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b="1" i="1" dirty="0"/>
              <a:t>Допустими </a:t>
            </a:r>
            <a:r>
              <a:rPr lang="bg-BG" b="1" i="1" dirty="0" smtClean="0"/>
              <a:t>разходи – </a:t>
            </a:r>
          </a:p>
          <a:p>
            <a:pPr marL="0" indent="0">
              <a:buNone/>
            </a:pPr>
            <a:r>
              <a:rPr lang="bg-BG" b="1" dirty="0"/>
              <a:t>Разходите по компонент 2 могат да бъдат:</a:t>
            </a:r>
            <a:endParaRPr lang="bg-BG" dirty="0"/>
          </a:p>
          <a:p>
            <a:pPr lvl="0"/>
            <a:r>
              <a:rPr lang="bg-BG" dirty="0"/>
              <a:t>разходи за външни услуги (договори за възлагане/ граждански договори)</a:t>
            </a:r>
          </a:p>
          <a:p>
            <a:pPr lvl="0"/>
            <a:r>
              <a:rPr lang="bg-BG" dirty="0"/>
              <a:t>разходи за външни услуги за провеждане на изследвания, измервания, изпитвания и др.</a:t>
            </a:r>
          </a:p>
          <a:p>
            <a:pPr lvl="0"/>
            <a:r>
              <a:rPr lang="bg-BG" dirty="0"/>
              <a:t>разходи за участия в обучения (вкл. такси за обучения, разходи за командировки в страната (пътни, дневни и квартирни))</a:t>
            </a:r>
          </a:p>
          <a:p>
            <a:pPr lvl="0"/>
            <a:r>
              <a:rPr lang="bg-BG" dirty="0"/>
              <a:t>разходи за такси за услуги, такси за достъп до бази данни, до библиотеки</a:t>
            </a:r>
          </a:p>
          <a:p>
            <a:pPr lvl="0"/>
            <a:r>
              <a:rPr lang="bg-BG" dirty="0"/>
              <a:t>разходи за абонамент за достъп до бази данни, до библиотеки</a:t>
            </a:r>
          </a:p>
          <a:p>
            <a:pPr lvl="0"/>
            <a:r>
              <a:rPr lang="bg-BG" dirty="0"/>
              <a:t>такси и разходи за външни услуги за придобиване на етикети за качество за внедряваната по проекта иновация и др.</a:t>
            </a:r>
          </a:p>
          <a:p>
            <a:pPr lvl="0"/>
            <a:r>
              <a:rPr lang="bg-BG" dirty="0"/>
              <a:t>такси и разходи за външни услуги за изпитване и сертификация на иновативния продукт (стока или услуга) или процес, респективно получаване на продуктово съответствие за иновативния продукт, в съответствие с приложимите стандарти и др.</a:t>
            </a:r>
          </a:p>
        </p:txBody>
      </p:sp>
    </p:spTree>
    <p:extLst>
      <p:ext uri="{BB962C8B-B14F-4D97-AF65-F5344CB8AC3E}">
        <p14:creationId xmlns:p14="http://schemas.microsoft.com/office/powerpoint/2010/main" val="3290705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618518"/>
            <a:ext cx="9491465" cy="977200"/>
          </a:xfrm>
        </p:spPr>
        <p:txBody>
          <a:bodyPr>
            <a:normAutofit/>
          </a:bodyPr>
          <a:lstStyle/>
          <a:p>
            <a:r>
              <a:rPr lang="bg-BG" sz="2400" b="1" dirty="0"/>
              <a:t>Мярка 4 „Подкрепа за разработване и внедряване на иновации в МСП“</a:t>
            </a:r>
            <a:endParaRPr lang="bg-BG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60" y="1755228"/>
            <a:ext cx="10497670" cy="51027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b="1" i="1" dirty="0"/>
              <a:t>Допустими </a:t>
            </a:r>
            <a:r>
              <a:rPr lang="bg-BG" b="1" i="1" dirty="0" smtClean="0"/>
              <a:t>разходи – </a:t>
            </a:r>
          </a:p>
          <a:p>
            <a:pPr marL="0" indent="0">
              <a:buNone/>
            </a:pPr>
            <a:r>
              <a:rPr lang="bg-BG" b="1" u="sng" dirty="0"/>
              <a:t>Общи разходи</a:t>
            </a:r>
            <a:r>
              <a:rPr lang="bg-BG" b="1" dirty="0"/>
              <a:t>:</a:t>
            </a:r>
            <a:endParaRPr lang="bg-BG" dirty="0"/>
          </a:p>
          <a:p>
            <a:pPr lvl="0"/>
            <a:r>
              <a:rPr lang="bg-BG" b="1" dirty="0"/>
              <a:t>Разходи за информация и комуникация</a:t>
            </a:r>
            <a:r>
              <a:rPr lang="bg-BG" dirty="0"/>
              <a:t> </a:t>
            </a:r>
            <a:r>
              <a:rPr lang="bg-BG" b="1" dirty="0"/>
              <a:t>(вкл. визуализация)</a:t>
            </a:r>
            <a:endParaRPr lang="bg-BG" dirty="0"/>
          </a:p>
          <a:p>
            <a:pPr lvl="0"/>
            <a:r>
              <a:rPr lang="bg-BG" b="1" dirty="0"/>
              <a:t>Разходи за управление и изпълнение на проекта, вкл.:</a:t>
            </a:r>
            <a:endParaRPr lang="bg-BG" dirty="0"/>
          </a:p>
          <a:p>
            <a:pPr lvl="0"/>
            <a:r>
              <a:rPr lang="bg-BG" dirty="0"/>
              <a:t>възнаграждения на физически лица и здравни и осигурителни вноски за сметка на работодателя;</a:t>
            </a:r>
          </a:p>
          <a:p>
            <a:pPr lvl="0"/>
            <a:r>
              <a:rPr lang="bg-BG" dirty="0"/>
              <a:t>разходи за командировки в страната и чужбина (пътни, дневни и квартирни) на персонала на предприятието, разработващ иновацията, необходими за изпълнението на дейностите по проекта.</a:t>
            </a:r>
          </a:p>
          <a:p>
            <a:r>
              <a:rPr lang="bg-BG" b="1" dirty="0"/>
              <a:t>Други разходи, необходими за изпълнението на проекта, посочени в условията за кандидатстване за всеки прием по мярката.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20715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618518"/>
            <a:ext cx="9288060" cy="1021096"/>
          </a:xfrm>
        </p:spPr>
        <p:txBody>
          <a:bodyPr>
            <a:normAutofit/>
          </a:bodyPr>
          <a:lstStyle/>
          <a:p>
            <a:r>
              <a:rPr lang="bg-BG" sz="2400" b="1" dirty="0"/>
              <a:t>Мярка 4 „Подкрепа за разработване и внедряване на иновации в МСП“</a:t>
            </a:r>
            <a:endParaRPr lang="bg-BG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6" y="1855695"/>
            <a:ext cx="9467355" cy="50023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800" b="1" i="1" dirty="0"/>
              <a:t>Финансови </a:t>
            </a:r>
            <a:r>
              <a:rPr lang="bg-BG" sz="2800" b="1" i="1" dirty="0" smtClean="0"/>
              <a:t>параметри –</a:t>
            </a:r>
          </a:p>
          <a:p>
            <a:r>
              <a:rPr lang="bg-BG" sz="2800" b="1" dirty="0"/>
              <a:t>Максимален размер</a:t>
            </a:r>
            <a:r>
              <a:rPr lang="bg-BG" sz="2800" dirty="0"/>
              <a:t> на общите допустими разходи за един проект – левовата равностойност на </a:t>
            </a:r>
            <a:r>
              <a:rPr lang="bg-BG" sz="2800" b="1" dirty="0"/>
              <a:t>200 000 евро</a:t>
            </a:r>
            <a:r>
              <a:rPr lang="bg-BG" sz="2800" dirty="0" smtClean="0"/>
              <a:t>.</a:t>
            </a:r>
          </a:p>
          <a:p>
            <a:pPr marL="0" indent="0">
              <a:buNone/>
            </a:pPr>
            <a:r>
              <a:rPr lang="bg-BG" sz="2800" b="1" i="1" dirty="0" smtClean="0">
                <a:latin typeface="+mj-lt"/>
              </a:rPr>
              <a:t>Интензитет </a:t>
            </a:r>
            <a:r>
              <a:rPr lang="bg-BG" sz="2800" b="1" i="1" dirty="0">
                <a:latin typeface="+mj-lt"/>
              </a:rPr>
              <a:t>на финансовата помощ –</a:t>
            </a:r>
          </a:p>
          <a:p>
            <a:r>
              <a:rPr lang="bg-BG" sz="2400" dirty="0"/>
              <a:t>Максималният  интензитет  на  помощта  </a:t>
            </a:r>
            <a:r>
              <a:rPr lang="bg-BG" sz="2400" b="1" dirty="0"/>
              <a:t>е  до  90  %  </a:t>
            </a:r>
            <a:r>
              <a:rPr lang="bg-BG" sz="2400" dirty="0"/>
              <a:t>от  общата  стойност  на допустимите разходи за всички категории допустими предприятия.</a:t>
            </a:r>
            <a:endParaRPr lang="ru-RU" sz="2800" cap="none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96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618517"/>
            <a:ext cx="9270748" cy="1052628"/>
          </a:xfrm>
        </p:spPr>
        <p:txBody>
          <a:bodyPr>
            <a:normAutofit/>
          </a:bodyPr>
          <a:lstStyle/>
          <a:p>
            <a:r>
              <a:rPr lang="bg-BG" sz="2400" b="1" dirty="0"/>
              <a:t>Мярка 4 „Подкрепа за разработване и внедряване на иновации в МСП“</a:t>
            </a:r>
            <a:endParaRPr lang="bg-BG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4940210"/>
              </p:ext>
            </p:extLst>
          </p:nvPr>
        </p:nvGraphicFramePr>
        <p:xfrm>
          <a:off x="726141" y="1434353"/>
          <a:ext cx="10497671" cy="53250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96629"/>
                <a:gridCol w="2201042"/>
              </a:tblGrid>
              <a:tr h="381497"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Критерии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Максимален брой точки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</a:tr>
              <a:tr h="381497">
                <a:tc>
                  <a:txBody>
                    <a:bodyPr/>
                    <a:lstStyle/>
                    <a:p>
                      <a:pPr marR="1860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І. Иновативност и пазарна приложимост на разработваната иновация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25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</a:tr>
              <a:tr h="375177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effectLst/>
                        </a:rPr>
                        <a:t>1</a:t>
                      </a:r>
                      <a:r>
                        <a:rPr lang="bg-BG" sz="1100" baseline="0" dirty="0" smtClean="0">
                          <a:effectLst/>
                        </a:rPr>
                        <a:t>  </a:t>
                      </a:r>
                      <a:r>
                        <a:rPr lang="bg-BG" sz="1100" dirty="0" smtClean="0">
                          <a:effectLst/>
                        </a:rPr>
                        <a:t>Степен </a:t>
                      </a:r>
                      <a:r>
                        <a:rPr lang="bg-BG" sz="1100" dirty="0">
                          <a:effectLst/>
                        </a:rPr>
                        <a:t>на защита на подкрепяната иновация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5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</a:tr>
              <a:tr h="190748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effectLst/>
                        </a:rPr>
                        <a:t>2  Новост </a:t>
                      </a:r>
                      <a:r>
                        <a:rPr lang="bg-BG" sz="1100" dirty="0">
                          <a:effectLst/>
                        </a:rPr>
                        <a:t>на подкрепяната иновация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10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</a:tr>
              <a:tr h="381497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effectLst/>
                        </a:rPr>
                        <a:t>3  Пазарна </a:t>
                      </a:r>
                      <a:r>
                        <a:rPr lang="bg-BG" sz="1100" dirty="0">
                          <a:effectLst/>
                        </a:rPr>
                        <a:t>приложимост и жизнеспособност на иновацията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10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</a:tr>
              <a:tr h="381497">
                <a:tc>
                  <a:txBody>
                    <a:bodyPr/>
                    <a:lstStyle/>
                    <a:p>
                      <a:pPr marR="1860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ІІ. Иновативен капацитет на екипа на кандидата и степен на техническа готовност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25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</a:tr>
              <a:tr h="381497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effectLst/>
                        </a:rPr>
                        <a:t>1  Опит </a:t>
                      </a:r>
                      <a:r>
                        <a:rPr lang="bg-BG" sz="1100" dirty="0">
                          <a:effectLst/>
                        </a:rPr>
                        <a:t>на екипа на кандидата в изпълнението на сходни дейности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10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</a:tr>
              <a:tr h="381497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effectLst/>
                        </a:rPr>
                        <a:t>2  Образователно-квалификационно </a:t>
                      </a:r>
                      <a:r>
                        <a:rPr lang="bg-BG" sz="1100" dirty="0">
                          <a:effectLst/>
                        </a:rPr>
                        <a:t>ниво на екипа на кандидата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</a:tr>
              <a:tr h="568969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effectLst/>
                        </a:rPr>
                        <a:t>3  Придобити </a:t>
                      </a:r>
                      <a:r>
                        <a:rPr lang="bg-BG" sz="1100" dirty="0">
                          <a:effectLst/>
                        </a:rPr>
                        <a:t>права по интелектуална собственост от кандидата, управителя и/или съдружниците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</a:tr>
              <a:tr h="381497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effectLst/>
                        </a:rPr>
                        <a:t>4  Степен </a:t>
                      </a:r>
                      <a:r>
                        <a:rPr lang="bg-BG" sz="1100" dirty="0">
                          <a:effectLst/>
                        </a:rPr>
                        <a:t>на техническа готовност за разработване на иновацията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</a:tr>
              <a:tr h="190748">
                <a:tc>
                  <a:txBody>
                    <a:bodyPr/>
                    <a:lstStyle/>
                    <a:p>
                      <a:pPr marR="1860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ІІІ. Приоритизиране на проекти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15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</a:tr>
              <a:tr h="375177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effectLst/>
                        </a:rPr>
                        <a:t>1  Регионална </a:t>
                      </a:r>
                      <a:r>
                        <a:rPr lang="bg-BG" sz="1100" dirty="0">
                          <a:effectLst/>
                        </a:rPr>
                        <a:t>специализация съгласно ИСИС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</a:tr>
              <a:tr h="190748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effectLst/>
                        </a:rPr>
                        <a:t>2  Подкрепа </a:t>
                      </a:r>
                      <a:r>
                        <a:rPr lang="bg-BG" sz="1100" dirty="0">
                          <a:effectLst/>
                        </a:rPr>
                        <a:t>за еко-иновации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</a:tr>
              <a:tr h="381497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effectLst/>
                        </a:rPr>
                        <a:t>3  Участие </a:t>
                      </a:r>
                      <a:r>
                        <a:rPr lang="bg-BG" sz="1100" dirty="0">
                          <a:effectLst/>
                        </a:rPr>
                        <a:t>на членове на екипа на кандидата в Рамковите програми на ЕС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</a:tr>
              <a:tr h="190748">
                <a:tc>
                  <a:txBody>
                    <a:bodyPr/>
                    <a:lstStyle/>
                    <a:p>
                      <a:pPr marR="1860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ІV. Реалистичност на разходите по проекта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</a:tr>
              <a:tr h="190748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effectLst/>
                        </a:rPr>
                        <a:t>1  Реалистичност </a:t>
                      </a:r>
                      <a:r>
                        <a:rPr lang="bg-BG" sz="1100" dirty="0">
                          <a:effectLst/>
                        </a:rPr>
                        <a:t>на разходите по проекта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0627" marR="5062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61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186666" cy="1165458"/>
          </a:xfrm>
        </p:spPr>
        <p:txBody>
          <a:bodyPr>
            <a:noAutofit/>
          </a:bodyPr>
          <a:lstStyle/>
          <a:p>
            <a:r>
              <a:rPr lang="bg-BG" sz="2400" b="1" dirty="0"/>
              <a:t>Мярка 5 „Технологично обновление и внедряване на стандарти в МСП“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515" y="1783976"/>
            <a:ext cx="9888697" cy="4849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3200" b="1" i="1" dirty="0"/>
              <a:t>Описание на </a:t>
            </a:r>
            <a:r>
              <a:rPr lang="bg-BG" sz="3200" b="1" i="1" dirty="0" smtClean="0"/>
              <a:t>целите –</a:t>
            </a:r>
          </a:p>
          <a:p>
            <a:pPr marL="0" lvl="0" indent="0">
              <a:buNone/>
            </a:pPr>
            <a:r>
              <a:rPr lang="bg-BG" sz="3200" dirty="0"/>
              <a:t>Диверсификация на местната икономика и развитие на конкурентоспособността на малките и средни предприятия на територията на </a:t>
            </a:r>
            <a:r>
              <a:rPr lang="bg-BG" sz="3200" dirty="0" smtClean="0"/>
              <a:t>МИГ Западна Стара Планина Копрен-Миджур чрез </a:t>
            </a:r>
            <a:r>
              <a:rPr lang="bg-BG" sz="3200" dirty="0"/>
              <a:t>повишаване на производствения им капацитет и засилване на експортния потенциал.</a:t>
            </a:r>
            <a:endParaRPr lang="ru-RU" sz="32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96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Autofit/>
          </a:bodyPr>
          <a:lstStyle/>
          <a:p>
            <a:r>
              <a:rPr lang="bg-BG" sz="2400" b="1" dirty="0"/>
              <a:t>Мярка 5 „Технологично обновление и внедряване на стандарти в МСП“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424" y="1783976"/>
            <a:ext cx="10408023" cy="5074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600" b="1" i="1" dirty="0"/>
              <a:t>Обхват на мярката </a:t>
            </a:r>
            <a:r>
              <a:rPr lang="bg-BG" sz="2600" b="1" i="1" dirty="0" smtClean="0"/>
              <a:t>–</a:t>
            </a:r>
          </a:p>
          <a:p>
            <a:pPr marL="0" indent="0">
              <a:buNone/>
            </a:pPr>
            <a:r>
              <a:rPr lang="bg-BG" sz="2000" dirty="0"/>
              <a:t>Териториален обхват на приложение на мярката – територията </a:t>
            </a:r>
            <a:r>
              <a:rPr lang="bg-BG" sz="2000" dirty="0" smtClean="0"/>
              <a:t>на МИГ Западна Стара Планина Копрен-Миджур.</a:t>
            </a:r>
            <a:endParaRPr lang="bg-BG" sz="2000" dirty="0"/>
          </a:p>
          <a:p>
            <a:pPr marL="0" indent="0">
              <a:buNone/>
            </a:pPr>
            <a:r>
              <a:rPr lang="bg-BG" b="1" dirty="0"/>
              <a:t>Секторен обхват на мярката</a:t>
            </a:r>
            <a:endParaRPr lang="bg-BG" dirty="0"/>
          </a:p>
          <a:p>
            <a:r>
              <a:rPr lang="bg-BG" dirty="0"/>
              <a:t>Предвижда се подкрепа за секторите, изведени като приоритетни съгласно </a:t>
            </a:r>
            <a:r>
              <a:rPr lang="bg-BG" b="1" i="1" dirty="0"/>
              <a:t>Националната стратегия за насърчаване на малките и средните предприятия 2014-2020 </a:t>
            </a:r>
            <a:r>
              <a:rPr lang="bg-BG" dirty="0"/>
              <a:t>(НСНМСП).</a:t>
            </a:r>
          </a:p>
          <a:p>
            <a:r>
              <a:rPr lang="bg-BG" b="1" i="1" dirty="0"/>
              <a:t>Приоритетно се подкрепят</a:t>
            </a:r>
            <a:r>
              <a:rPr lang="bg-BG" dirty="0"/>
              <a:t> </a:t>
            </a:r>
            <a:r>
              <a:rPr lang="bg-BG" i="1" u="sng" dirty="0"/>
              <a:t>проекти, попадащи в тематичните области</a:t>
            </a:r>
            <a:r>
              <a:rPr lang="bg-BG" i="1" dirty="0"/>
              <a:t> на Иновационната стратегия за интелигентна специализация:</a:t>
            </a:r>
            <a:endParaRPr lang="bg-BG" dirty="0"/>
          </a:p>
          <a:p>
            <a:pPr lvl="0"/>
            <a:r>
              <a:rPr lang="bg-BG" i="1" dirty="0"/>
              <a:t>ИКТ и информатика</a:t>
            </a:r>
            <a:r>
              <a:rPr lang="bg-BG" i="1" dirty="0" smtClean="0"/>
              <a:t>;</a:t>
            </a:r>
            <a:endParaRPr lang="bg-BG" dirty="0"/>
          </a:p>
          <a:p>
            <a:pPr lvl="0"/>
            <a:r>
              <a:rPr lang="bg-BG" i="1" dirty="0"/>
              <a:t>Индустрия за здравословен живот и биотехнологии;</a:t>
            </a:r>
            <a:endParaRPr lang="bg-BG" dirty="0"/>
          </a:p>
          <a:p>
            <a:pPr lvl="0"/>
            <a:r>
              <a:rPr lang="bg-BG" i="1" dirty="0"/>
              <a:t>Нови технологии в креативните и рекреативните индустрии.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4239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Autofit/>
          </a:bodyPr>
          <a:lstStyle/>
          <a:p>
            <a:r>
              <a:rPr lang="bg-BG" sz="2400" b="1" dirty="0"/>
              <a:t>Мярка 5 „Технологично обновление и внедряване на стандарти в МСП“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072" y="1783976"/>
            <a:ext cx="10139082" cy="500230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g-BG" sz="2400" b="1" i="1" dirty="0"/>
              <a:t>Допустими </a:t>
            </a:r>
            <a:r>
              <a:rPr lang="bg-BG" sz="2400" b="1" i="1" dirty="0" smtClean="0"/>
              <a:t>кандидати –</a:t>
            </a:r>
          </a:p>
          <a:p>
            <a:pPr lvl="0"/>
            <a:r>
              <a:rPr lang="bg-BG" sz="2400" b="1" dirty="0"/>
              <a:t>Малки предприятия</a:t>
            </a:r>
            <a:endParaRPr lang="bg-BG" sz="2400" dirty="0"/>
          </a:p>
          <a:p>
            <a:pPr lvl="0"/>
            <a:r>
              <a:rPr lang="bg-BG" sz="2400" b="1" dirty="0"/>
              <a:t>Средни предприятия</a:t>
            </a:r>
            <a:endParaRPr lang="bg-BG" sz="2400" dirty="0"/>
          </a:p>
          <a:p>
            <a:pPr marL="0" indent="0">
              <a:buNone/>
            </a:pPr>
            <a:r>
              <a:rPr lang="bg-BG" sz="2400" dirty="0"/>
              <a:t>Категорията на предприятието се определя съгласно Закона за малките и средни предприятия и Приложение I на Регламент (ЕС) № 651/2014.</a:t>
            </a:r>
          </a:p>
          <a:p>
            <a:pPr marL="0" indent="0">
              <a:buNone/>
            </a:pPr>
            <a:r>
              <a:rPr lang="bg-BG" sz="2400" dirty="0"/>
              <a:t>Кандидатите за подпомагане трябва да са с </a:t>
            </a:r>
            <a:r>
              <a:rPr lang="bg-BG" sz="2400" b="1" dirty="0"/>
              <a:t>код на основна икономическа дейност</a:t>
            </a:r>
            <a:r>
              <a:rPr lang="bg-BG" sz="2400" dirty="0"/>
              <a:t> по Класификация на икономическите дейности (КИД - 2008) в една от посочените групи сектори на икономическа дейност съгласно тяхната технологична интензивност:</a:t>
            </a:r>
          </a:p>
          <a:p>
            <a:pPr lvl="0"/>
            <a:r>
              <a:rPr lang="bg-BG" sz="2400" i="1" dirty="0"/>
              <a:t>Високотехнологични и средно високотехнологични промишлени производства </a:t>
            </a:r>
            <a:r>
              <a:rPr lang="bg-BG" sz="2400" dirty="0"/>
              <a:t>(кодове от сектор С „Преработваща промишленост“);</a:t>
            </a:r>
          </a:p>
          <a:p>
            <a:pPr lvl="0"/>
            <a:r>
              <a:rPr lang="bg-BG" sz="2400" i="1" dirty="0"/>
              <a:t>Интензивни на знание услуги </a:t>
            </a:r>
            <a:r>
              <a:rPr lang="bg-BG" sz="2400" dirty="0"/>
              <a:t>(кодове от сектор J „Създаване и разпространение на информация и творчески продукти; далекосъобщения“ и М72 „Научноизследователска и развойна дейност“);</a:t>
            </a:r>
          </a:p>
          <a:p>
            <a:pPr lvl="0"/>
            <a:r>
              <a:rPr lang="bg-BG" sz="2400" i="1" dirty="0"/>
              <a:t>Нискотехнологични и средно нискотехнологични промишлени производства </a:t>
            </a:r>
            <a:r>
              <a:rPr lang="bg-BG" sz="2400" dirty="0"/>
              <a:t>(кодове от сектор С „Преработваща промишленост</a:t>
            </a:r>
            <a:r>
              <a:rPr lang="bg-BG" sz="2400" dirty="0" smtClean="0"/>
              <a:t>“).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192950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Autofit/>
          </a:bodyPr>
          <a:lstStyle/>
          <a:p>
            <a:r>
              <a:rPr lang="bg-BG" sz="2400" b="1" dirty="0"/>
              <a:t>Мярка 5 „Технологично обновление и внедряване на стандарти в МСП“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530" y="1783976"/>
            <a:ext cx="10703858" cy="50740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sz="2300" b="1" i="1" dirty="0"/>
              <a:t>Допустими </a:t>
            </a:r>
            <a:r>
              <a:rPr lang="bg-BG" sz="2300" b="1" i="1" dirty="0" smtClean="0"/>
              <a:t>дейности –</a:t>
            </a:r>
          </a:p>
          <a:p>
            <a:pPr lvl="0"/>
            <a:r>
              <a:rPr lang="bg-BG" sz="2000" b="1" i="1" dirty="0"/>
              <a:t>Общи производствени инвестиции за подобряване на производствения капацитет за растеж чрез ефективното и ефикасно използване на факторите на производство и чрез изграждането на възможности за възприемане и адаптиране на европейски и международни знания и технологии </a:t>
            </a:r>
            <a:endParaRPr lang="bg-BG" sz="2000" dirty="0"/>
          </a:p>
          <a:p>
            <a:pPr marL="0" indent="0">
              <a:buNone/>
            </a:pPr>
            <a:r>
              <a:rPr lang="bg-BG" sz="2000" dirty="0"/>
              <a:t>Предвижда се повишаване на производителността, ефективното и ефикасно използване на факторите на производство (човешки капитал, природни ресурси и технологии), подобряване на производствените процеси чрез </a:t>
            </a:r>
            <a:r>
              <a:rPr lang="bg-BG" sz="2000" u="sng" dirty="0"/>
              <a:t>инвестиции в дълготрайни материални и нематериални активи</a:t>
            </a:r>
            <a:r>
              <a:rPr lang="bg-BG" sz="2000" dirty="0"/>
              <a:t>, въвеждане на </a:t>
            </a:r>
            <a:r>
              <a:rPr lang="bg-BG" sz="2000" u="sng" dirty="0"/>
              <a:t>водещи технологични решения</a:t>
            </a:r>
            <a:r>
              <a:rPr lang="bg-BG" sz="2000" dirty="0"/>
              <a:t> и/или реинженеринг на процеси, разширяване на производството чрез </a:t>
            </a:r>
            <a:r>
              <a:rPr lang="bg-BG" sz="2000" u="sng" dirty="0"/>
              <a:t>добавяне на нови характеристики или подобряване на съществуващите продукти и услуги</a:t>
            </a:r>
            <a:r>
              <a:rPr lang="bg-BG" sz="2000" dirty="0"/>
              <a:t> и </a:t>
            </a:r>
            <a:r>
              <a:rPr lang="bg-BG" sz="2000" u="sng" dirty="0"/>
              <a:t>диверсификация на дейността</a:t>
            </a:r>
            <a:r>
              <a:rPr lang="bg-BG" sz="2000" dirty="0"/>
              <a:t> чрез разнообразяване на портфолиото на предприятията и достъп до пазари. Подобряване на ефективността в предприятията и тяхната конкурентоспособност чрез </a:t>
            </a:r>
            <a:r>
              <a:rPr lang="bg-BG" sz="2000" u="sng" dirty="0"/>
              <a:t>внедряване на нови технологии/практики/методи/системи за подобряване на ресурсната ефективност и ефикасност в производствения процес</a:t>
            </a:r>
            <a:r>
              <a:rPr lang="bg-BG" sz="2000" dirty="0"/>
              <a:t>, въвеждане на добри практики/технологични методи/технологии/процеси за </a:t>
            </a:r>
            <a:r>
              <a:rPr lang="bg-BG" sz="2000" u="sng" dirty="0"/>
              <a:t>намаляване консумацията на природни ресурси</a:t>
            </a:r>
            <a:r>
              <a:rPr lang="bg-BG" sz="2000" dirty="0"/>
              <a:t>, безотпадни технологии, оползотворяване на вторични суровини и производствените отпадъци, регенериране и др.</a:t>
            </a:r>
          </a:p>
        </p:txBody>
      </p:sp>
    </p:spTree>
    <p:extLst>
      <p:ext uri="{BB962C8B-B14F-4D97-AF65-F5344CB8AC3E}">
        <p14:creationId xmlns:p14="http://schemas.microsoft.com/office/powerpoint/2010/main" val="331746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19448"/>
            <a:ext cx="9244432" cy="1235780"/>
          </a:xfrm>
        </p:spPr>
        <p:txBody>
          <a:bodyPr>
            <a:normAutofit/>
          </a:bodyPr>
          <a:lstStyle/>
          <a:p>
            <a:r>
              <a:rPr lang="bg-BG" sz="2400" b="1" dirty="0"/>
              <a:t>Мярка 4 „Подкрепа за разработване и внедряване на иновации в МСП“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34208"/>
            <a:ext cx="9667937" cy="4890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b="1" i="1" dirty="0"/>
              <a:t>Описание на </a:t>
            </a:r>
            <a:r>
              <a:rPr lang="bg-BG" sz="2000" b="1" i="1" dirty="0" smtClean="0"/>
              <a:t>целите -</a:t>
            </a:r>
          </a:p>
          <a:p>
            <a:r>
              <a:rPr lang="bg-BG" sz="2000" dirty="0"/>
              <a:t>Повишаване конкурентоспособността на икономиката на територията на МИГ – </a:t>
            </a:r>
            <a:r>
              <a:rPr lang="bg-BG" sz="2000" dirty="0" smtClean="0"/>
              <a:t>Западна Стара Планина Копрен Миджур </a:t>
            </a:r>
            <a:r>
              <a:rPr lang="bg-BG" sz="2000" dirty="0"/>
              <a:t>чрез насърчаване на разработването и въвеждането в практиката на иновации.</a:t>
            </a:r>
          </a:p>
        </p:txBody>
      </p:sp>
    </p:spTree>
    <p:extLst>
      <p:ext uri="{BB962C8B-B14F-4D97-AF65-F5344CB8AC3E}">
        <p14:creationId xmlns:p14="http://schemas.microsoft.com/office/powerpoint/2010/main" val="1455058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Autofit/>
          </a:bodyPr>
          <a:lstStyle/>
          <a:p>
            <a:r>
              <a:rPr lang="bg-BG" sz="2400" b="1" dirty="0"/>
              <a:t>Мярка 5 „Технологично обновление и внедряване на стандарти в МСП“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530" y="1783976"/>
            <a:ext cx="10703858" cy="5074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300" b="1" i="1" dirty="0"/>
              <a:t>Допустими </a:t>
            </a:r>
            <a:r>
              <a:rPr lang="bg-BG" sz="2300" b="1" i="1" dirty="0" smtClean="0"/>
              <a:t>дейности –</a:t>
            </a:r>
          </a:p>
          <a:p>
            <a:pPr lvl="0"/>
            <a:r>
              <a:rPr lang="bg-BG" sz="2000" b="1" i="1" dirty="0"/>
              <a:t>Подкрепа за специализирани услуги за МСП за развитие и укрепване на управленския капацитет </a:t>
            </a:r>
            <a:endParaRPr lang="bg-BG" sz="2000" dirty="0"/>
          </a:p>
          <a:p>
            <a:pPr marL="0" indent="0">
              <a:buNone/>
            </a:pPr>
            <a:r>
              <a:rPr lang="bg-BG" sz="2000" dirty="0"/>
              <a:t>Подкрепата е насочена към управлението на факторите на производство, с акцент върху изграждането на възможности за възприемане и адаптиране на европейски и международни знания и добри практики. За повишаване на конкурентоспособността и като резултат на експортния потенциал на българските МСП чрез инвестициите ще се насърчава: </a:t>
            </a:r>
            <a:r>
              <a:rPr lang="bg-BG" sz="2000" u="sng" dirty="0"/>
              <a:t>разработване, внедряване и сертифициране на системи за управление на качеството, опазване на околната среда, еко маркировка, сигурност на информацията и други</a:t>
            </a:r>
            <a:r>
              <a:rPr lang="bg-BG" sz="2000" dirty="0"/>
              <a:t> съгласно международни, европейски и национални стандарти; разработване, трансфер, внедряване и сертифициране на </a:t>
            </a:r>
            <a:r>
              <a:rPr lang="bg-BG" sz="2000" u="sng" dirty="0"/>
              <a:t>добри производствени практики</a:t>
            </a:r>
            <a:r>
              <a:rPr lang="bg-BG" sz="2000" dirty="0"/>
              <a:t>; услуги по реинженеринг на процесите в предприятията; трансфер и адаптиране на </a:t>
            </a:r>
            <a:r>
              <a:rPr lang="bg-BG" sz="2000" u="sng" dirty="0"/>
              <a:t>нови модели за управление на промените и бърза адаптация към тях</a:t>
            </a:r>
            <a:r>
              <a:rPr lang="bg-BG" sz="2000" dirty="0"/>
              <a:t>; разработване на </a:t>
            </a:r>
            <a:r>
              <a:rPr lang="bg-BG" sz="2000" u="sng" dirty="0"/>
              <a:t>стратегии за пазарна реализация</a:t>
            </a:r>
            <a:r>
              <a:rPr lang="bg-BG" sz="2000" dirty="0"/>
              <a:t>, проучвания и трансфер на </a:t>
            </a:r>
            <a:r>
              <a:rPr lang="bg-BG" sz="2000" u="sng" dirty="0"/>
              <a:t>инструментариум за</a:t>
            </a:r>
            <a:r>
              <a:rPr lang="bg-BG" sz="2000" dirty="0"/>
              <a:t> </a:t>
            </a:r>
            <a:r>
              <a:rPr lang="bg-BG" sz="2000" u="sng" dirty="0"/>
              <a:t>навлизане на нови пазари</a:t>
            </a:r>
            <a:r>
              <a:rPr lang="bg-BG" sz="2000" dirty="0"/>
              <a:t> и за задоволяване на пазарното търсене и разнообразяване на предлагането.</a:t>
            </a:r>
          </a:p>
        </p:txBody>
      </p:sp>
    </p:spTree>
    <p:extLst>
      <p:ext uri="{BB962C8B-B14F-4D97-AF65-F5344CB8AC3E}">
        <p14:creationId xmlns:p14="http://schemas.microsoft.com/office/powerpoint/2010/main" val="100767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Autofit/>
          </a:bodyPr>
          <a:lstStyle/>
          <a:p>
            <a:r>
              <a:rPr lang="bg-BG" sz="2400" b="1" dirty="0"/>
              <a:t>Мярка 5 „Технологично обновление и внедряване на стандарти в МСП“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530" y="1783976"/>
            <a:ext cx="10703858" cy="5074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300" b="1" i="1" dirty="0"/>
              <a:t>Допустими </a:t>
            </a:r>
            <a:r>
              <a:rPr lang="bg-BG" sz="2300" b="1" i="1" dirty="0" smtClean="0"/>
              <a:t>дейности –</a:t>
            </a:r>
          </a:p>
          <a:p>
            <a:pPr lvl="0"/>
            <a:r>
              <a:rPr lang="bg-BG" sz="2000" b="1" i="1" dirty="0"/>
              <a:t>Подкрепа за растеж на предприятия чрез подобряване на качеството и насърчаване на използването на ИКТ и услуги </a:t>
            </a:r>
            <a:endParaRPr lang="bg-BG" sz="2000" dirty="0"/>
          </a:p>
          <a:p>
            <a:pPr marL="0" indent="0">
              <a:buNone/>
            </a:pPr>
            <a:r>
              <a:rPr lang="bg-BG" sz="2000" dirty="0"/>
              <a:t>Подкрепата е насочена към подобряване на качеството на съществуващи процеси, продукти и услуги чрез </a:t>
            </a:r>
            <a:r>
              <a:rPr lang="bg-BG" sz="2000" u="sng" dirty="0"/>
              <a:t>разработване и въвеждане на базирани на ИКТ системи и приложения</a:t>
            </a:r>
            <a:r>
              <a:rPr lang="bg-BG" sz="2000" dirty="0"/>
              <a:t>, включително „виртуализирани“, „облачни“, „мобилни“: за управление на бизнеса, включително такива за интеграция на различни звена и локации на дадено дружество, системи за автоматизирано проектиране, инженерни дейности и производство; за трансформиране на бизнес и операционни процеси, които водят до повишаване на производителността и конкурентоспособността; електронни платформи за бизнес за подобряване на достъпа до чужди пазари.</a:t>
            </a:r>
          </a:p>
        </p:txBody>
      </p:sp>
    </p:spTree>
    <p:extLst>
      <p:ext uri="{BB962C8B-B14F-4D97-AF65-F5344CB8AC3E}">
        <p14:creationId xmlns:p14="http://schemas.microsoft.com/office/powerpoint/2010/main" val="220001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Autofit/>
          </a:bodyPr>
          <a:lstStyle/>
          <a:p>
            <a:r>
              <a:rPr lang="bg-BG" sz="2400" b="1" dirty="0"/>
              <a:t>Мярка 5 „Технологично обновление и внедряване на стандарти в МСП“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353" y="1783975"/>
            <a:ext cx="10121153" cy="50112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sz="1900" b="1" i="1" dirty="0"/>
              <a:t>Допустими </a:t>
            </a:r>
            <a:r>
              <a:rPr lang="bg-BG" sz="1900" b="1" i="1" dirty="0" smtClean="0"/>
              <a:t>разходи –</a:t>
            </a:r>
          </a:p>
          <a:p>
            <a:pPr marL="0" indent="0">
              <a:buNone/>
            </a:pPr>
            <a:r>
              <a:rPr lang="bg-BG" u="sng" dirty="0"/>
              <a:t>Специфични разходи за изпълнение на дейностите по проекта:</a:t>
            </a:r>
            <a:endParaRPr lang="bg-BG" dirty="0"/>
          </a:p>
          <a:p>
            <a:pPr marL="0" indent="0">
              <a:buNone/>
            </a:pPr>
            <a:r>
              <a:rPr lang="bg-BG" b="1" dirty="0"/>
              <a:t>I. Разходи за услуги</a:t>
            </a:r>
            <a:endParaRPr lang="bg-BG" dirty="0"/>
          </a:p>
          <a:p>
            <a:pPr lvl="0"/>
            <a:r>
              <a:rPr lang="bg-BG" dirty="0"/>
              <a:t>Разходи за услуги по въвеждане и сертифициране на системи за управление в съответствие с изискванията на национални/европейски/международни стандарти.</a:t>
            </a:r>
          </a:p>
          <a:p>
            <a:pPr lvl="0"/>
            <a:r>
              <a:rPr lang="bg-BG" dirty="0"/>
              <a:t>Разходи за услуги за постигане на съответствие и оценка на съответствие на продукти с изисквания</a:t>
            </a:r>
          </a:p>
          <a:p>
            <a:pPr lvl="0"/>
            <a:r>
              <a:rPr lang="bg-BG" dirty="0"/>
              <a:t>Разходи за услуги във връзка с внедряване и сертифициране на добри производствени практики</a:t>
            </a:r>
          </a:p>
          <a:p>
            <a:pPr lvl="0"/>
            <a:r>
              <a:rPr lang="bg-BG" dirty="0"/>
              <a:t>Разходи за ползване на специализирани консултантски услуги за реинженеринг на процесите  в предприятията.</a:t>
            </a:r>
          </a:p>
          <a:p>
            <a:pPr lvl="0"/>
            <a:r>
              <a:rPr lang="bg-BG" dirty="0"/>
              <a:t>Разходи за услуги във връзка с ре-сертификацията на системи за управление;</a:t>
            </a:r>
          </a:p>
          <a:p>
            <a:pPr lvl="0"/>
            <a:r>
              <a:rPr lang="bg-BG" dirty="0"/>
              <a:t>Разходи за услуги за разработване и въвеждане на базирани на ИКТ  софтуери за управление на бизнес процесите в предприятията.  </a:t>
            </a:r>
          </a:p>
          <a:p>
            <a:pPr lvl="0"/>
            <a:r>
              <a:rPr lang="bg-BG" dirty="0"/>
              <a:t>Разходи за услуги по използването на софтуер за управленски системи като услуга</a:t>
            </a:r>
          </a:p>
          <a:p>
            <a:endParaRPr lang="bg-BG" sz="1600" dirty="0"/>
          </a:p>
        </p:txBody>
      </p:sp>
    </p:spTree>
    <p:extLst>
      <p:ext uri="{BB962C8B-B14F-4D97-AF65-F5344CB8AC3E}">
        <p14:creationId xmlns:p14="http://schemas.microsoft.com/office/powerpoint/2010/main" val="229370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Autofit/>
          </a:bodyPr>
          <a:lstStyle/>
          <a:p>
            <a:r>
              <a:rPr lang="bg-BG" sz="2400" b="1" dirty="0"/>
              <a:t>Мярка 5 „Технологично обновление и внедряване на стандарти в МСП“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353" y="1783975"/>
            <a:ext cx="10121153" cy="5011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1900" b="1" i="1" dirty="0"/>
              <a:t>Допустими </a:t>
            </a:r>
            <a:r>
              <a:rPr lang="bg-BG" sz="1900" b="1" i="1" dirty="0" smtClean="0"/>
              <a:t>разходи –</a:t>
            </a:r>
          </a:p>
          <a:p>
            <a:pPr lvl="0"/>
            <a:r>
              <a:rPr lang="bg-BG" dirty="0"/>
              <a:t>Разходи за услуги за „колокация“ на сървъри, необходими за въвеждането на ИКТ базирани софтуери за управление на бизнес процесите в предприятията</a:t>
            </a:r>
          </a:p>
          <a:p>
            <a:pPr lvl="0"/>
            <a:r>
              <a:rPr lang="bg-BG" dirty="0"/>
              <a:t>Други разходи за услуги, необходими за изпълнение на дейностите</a:t>
            </a:r>
          </a:p>
          <a:p>
            <a:pPr marL="0" indent="0">
              <a:buNone/>
            </a:pPr>
            <a:r>
              <a:rPr lang="bg-BG" b="1" dirty="0"/>
              <a:t>II.	Инвестиционни разходи</a:t>
            </a:r>
            <a:endParaRPr lang="bg-BG" dirty="0"/>
          </a:p>
          <a:p>
            <a:pPr lvl="0"/>
            <a:r>
              <a:rPr lang="bg-BG" dirty="0"/>
              <a:t>Разходи за придобиване на машини, съоръжения и оборудване, представляващи </a:t>
            </a:r>
            <a:r>
              <a:rPr lang="bg-BG" b="1" dirty="0"/>
              <a:t>дълготрайни материални активи (ДМА)</a:t>
            </a:r>
            <a:r>
              <a:rPr lang="bg-BG" dirty="0"/>
              <a:t>, необходими за изпълнението на дейностите по проекта;</a:t>
            </a:r>
          </a:p>
          <a:p>
            <a:pPr lvl="0"/>
            <a:r>
              <a:rPr lang="bg-BG" dirty="0"/>
              <a:t>Разходи за придобиване на </a:t>
            </a:r>
            <a:r>
              <a:rPr lang="bg-BG" b="1" dirty="0"/>
              <a:t>дълготрайни нематериални активи (ДНА),</a:t>
            </a:r>
            <a:r>
              <a:rPr lang="bg-BG" dirty="0"/>
              <a:t> необходими за изпълнението на дейностите по проекта.</a:t>
            </a:r>
          </a:p>
          <a:p>
            <a:pPr lvl="0"/>
            <a:r>
              <a:rPr lang="bg-BG" dirty="0"/>
              <a:t>Разходи за </a:t>
            </a:r>
            <a:r>
              <a:rPr lang="bg-BG" b="1" dirty="0"/>
              <a:t>организация на обучения и събития</a:t>
            </a:r>
            <a:r>
              <a:rPr lang="bg-BG" dirty="0"/>
              <a:t> по дейност 4 (разходи за наем на помещения, транспорт, лектори, кетъринг, материали за участниците, организиране на посещения и др.).</a:t>
            </a:r>
          </a:p>
          <a:p>
            <a:r>
              <a:rPr lang="bg-BG" dirty="0"/>
              <a:t> </a:t>
            </a:r>
          </a:p>
          <a:p>
            <a:endParaRPr lang="bg-BG" sz="1600" dirty="0"/>
          </a:p>
        </p:txBody>
      </p:sp>
    </p:spTree>
    <p:extLst>
      <p:ext uri="{BB962C8B-B14F-4D97-AF65-F5344CB8AC3E}">
        <p14:creationId xmlns:p14="http://schemas.microsoft.com/office/powerpoint/2010/main" val="188057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Autofit/>
          </a:bodyPr>
          <a:lstStyle/>
          <a:p>
            <a:r>
              <a:rPr lang="bg-BG" sz="2400" b="1" dirty="0"/>
              <a:t>Мярка 5 „Технологично обновление и внедряване на стандарти в МСП“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353" y="1783975"/>
            <a:ext cx="10121153" cy="5011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b="1" i="1" dirty="0"/>
              <a:t>Допустими </a:t>
            </a:r>
            <a:r>
              <a:rPr lang="bg-BG" sz="2000" b="1" i="1" dirty="0" smtClean="0"/>
              <a:t>разходи –</a:t>
            </a:r>
          </a:p>
          <a:p>
            <a:pPr marL="0" indent="0">
              <a:buNone/>
            </a:pPr>
            <a:r>
              <a:rPr lang="bg-BG" sz="2000" u="sng" dirty="0"/>
              <a:t>Общи разходи за изпълнение на дейностите по проекта</a:t>
            </a:r>
            <a:r>
              <a:rPr lang="bg-BG" sz="2000" dirty="0"/>
              <a:t>:</a:t>
            </a:r>
          </a:p>
          <a:p>
            <a:pPr lvl="0"/>
            <a:r>
              <a:rPr lang="bg-BG" sz="2000" dirty="0"/>
              <a:t>Разходи за </a:t>
            </a:r>
            <a:r>
              <a:rPr lang="bg-BG" sz="2000" b="1" dirty="0"/>
              <a:t>информация и комуникация</a:t>
            </a:r>
            <a:r>
              <a:rPr lang="bg-BG" sz="2000" dirty="0"/>
              <a:t> (вкл. визуализация)</a:t>
            </a:r>
          </a:p>
          <a:p>
            <a:pPr lvl="0"/>
            <a:r>
              <a:rPr lang="bg-BG" sz="2000" dirty="0"/>
              <a:t>Разходи за </a:t>
            </a:r>
            <a:r>
              <a:rPr lang="bg-BG" sz="2000" b="1" dirty="0"/>
              <a:t>управление и изпълнение на проекта</a:t>
            </a:r>
            <a:r>
              <a:rPr lang="bg-BG" sz="2000" dirty="0"/>
              <a:t>, вкл.:</a:t>
            </a:r>
          </a:p>
          <a:p>
            <a:pPr lvl="0"/>
            <a:r>
              <a:rPr lang="bg-BG" sz="2000" dirty="0"/>
              <a:t>възнаграждения на физически лица и здравни и осигурителни вноски за сметка на работодателя;</a:t>
            </a:r>
          </a:p>
          <a:p>
            <a:pPr lvl="0"/>
            <a:r>
              <a:rPr lang="bg-BG" sz="2000" dirty="0"/>
              <a:t>разходи за командировки в страната и чужбина (пътни, дневни и квартирни) на персонала на предприятието, разработващ иновацията, необходими за изпълнението на дейностите по проекта.</a:t>
            </a:r>
          </a:p>
          <a:p>
            <a:r>
              <a:rPr lang="bg-BG" sz="2000" b="1" dirty="0"/>
              <a:t>Други разходи</a:t>
            </a:r>
            <a:r>
              <a:rPr lang="bg-BG" sz="2000" dirty="0"/>
              <a:t>, необходими за изпълнението на проекта, посочени в условията за кандидатстване за всеки прием по мярката.</a:t>
            </a:r>
            <a:endParaRPr lang="bg-BG" sz="1600" dirty="0"/>
          </a:p>
        </p:txBody>
      </p:sp>
    </p:spTree>
    <p:extLst>
      <p:ext uri="{BB962C8B-B14F-4D97-AF65-F5344CB8AC3E}">
        <p14:creationId xmlns:p14="http://schemas.microsoft.com/office/powerpoint/2010/main" val="43658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Autofit/>
          </a:bodyPr>
          <a:lstStyle/>
          <a:p>
            <a:r>
              <a:rPr lang="bg-BG" sz="2400" b="1" dirty="0"/>
              <a:t>Мярка 5 „Технологично обновление и внедряване на стандарти в МСП“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1783976"/>
            <a:ext cx="9548038" cy="49754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400" b="1" i="1" dirty="0"/>
              <a:t>Финансови </a:t>
            </a:r>
            <a:r>
              <a:rPr lang="bg-BG" sz="2400" b="1" i="1" dirty="0" smtClean="0"/>
              <a:t>параметри –</a:t>
            </a:r>
          </a:p>
          <a:p>
            <a:r>
              <a:rPr lang="bg-BG" sz="2400" b="1" dirty="0"/>
              <a:t>Максимален размер</a:t>
            </a:r>
            <a:r>
              <a:rPr lang="bg-BG" sz="2400" dirty="0"/>
              <a:t> на общите допустими разходи за един проект – левовата равностойност на </a:t>
            </a:r>
            <a:r>
              <a:rPr lang="bg-BG" sz="2400" b="1" dirty="0" smtClean="0"/>
              <a:t>200</a:t>
            </a:r>
            <a:r>
              <a:rPr lang="bg-BG" sz="2400" b="1" dirty="0"/>
              <a:t> 000 </a:t>
            </a:r>
            <a:r>
              <a:rPr lang="bg-BG" sz="2400" b="1" dirty="0" smtClean="0"/>
              <a:t>евро</a:t>
            </a:r>
            <a:r>
              <a:rPr lang="bg-BG" sz="2400" dirty="0" smtClean="0"/>
              <a:t>;</a:t>
            </a:r>
          </a:p>
          <a:p>
            <a:endParaRPr lang="bg-BG" sz="2400" dirty="0"/>
          </a:p>
          <a:p>
            <a:pPr marL="0" indent="0">
              <a:buNone/>
            </a:pPr>
            <a:r>
              <a:rPr lang="bg-BG" sz="2400" b="1" i="1" dirty="0"/>
              <a:t>Интензитет на финансовата </a:t>
            </a:r>
            <a:r>
              <a:rPr lang="bg-BG" sz="2400" b="1" i="1" dirty="0" smtClean="0"/>
              <a:t>помощ –</a:t>
            </a:r>
          </a:p>
          <a:p>
            <a:r>
              <a:rPr lang="bg-BG" sz="2400" dirty="0"/>
              <a:t>Максималният  интензитет  на  помощта  </a:t>
            </a:r>
            <a:r>
              <a:rPr lang="bg-BG" sz="2400" b="1" dirty="0"/>
              <a:t>е  до  90  %  </a:t>
            </a:r>
            <a:r>
              <a:rPr lang="bg-BG" sz="2400" dirty="0"/>
              <a:t>от  общата  стойност  на допустимите разходи за всички категории допустими предприятия.</a:t>
            </a:r>
          </a:p>
        </p:txBody>
      </p:sp>
    </p:spTree>
    <p:extLst>
      <p:ext uri="{BB962C8B-B14F-4D97-AF65-F5344CB8AC3E}">
        <p14:creationId xmlns:p14="http://schemas.microsoft.com/office/powerpoint/2010/main" val="316534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9072907" cy="1165458"/>
          </a:xfrm>
        </p:spPr>
        <p:txBody>
          <a:bodyPr>
            <a:noAutofit/>
          </a:bodyPr>
          <a:lstStyle/>
          <a:p>
            <a:r>
              <a:rPr lang="bg-BG" sz="2400" b="1" dirty="0"/>
              <a:t>Мярка 5 „Технологично обновление и внедряване на стандарти в МСП“</a:t>
            </a:r>
            <a:endParaRPr lang="bg-BG" sz="2400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517125"/>
              </p:ext>
            </p:extLst>
          </p:nvPr>
        </p:nvGraphicFramePr>
        <p:xfrm>
          <a:off x="313765" y="1463644"/>
          <a:ext cx="10157011" cy="5392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27397"/>
                <a:gridCol w="2129614"/>
              </a:tblGrid>
              <a:tr h="309697"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Критерии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Максимален брой точки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  <a:tr h="309697">
                <a:tc>
                  <a:txBody>
                    <a:bodyPr/>
                    <a:lstStyle/>
                    <a:p>
                      <a:pPr marR="1860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І. Икономическа и финансова стабилност на кандидата преди изпълнение на проекта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12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  <a:tr h="464545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effectLst/>
                        </a:rPr>
                        <a:t>1  Коефициент </a:t>
                      </a:r>
                      <a:r>
                        <a:rPr lang="bg-BG" sz="1100" dirty="0">
                          <a:effectLst/>
                        </a:rPr>
                        <a:t>на рентабилност на печалбата преди лихви,  данъци  и амортизации – EBITDA за последните 3 финансово приключили години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  <a:tr h="309697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effectLst/>
                        </a:rPr>
                        <a:t>2  Производителност </a:t>
                      </a:r>
                      <a:r>
                        <a:rPr lang="bg-BG" sz="1100" dirty="0">
                          <a:effectLst/>
                        </a:rPr>
                        <a:t>на кандидата за последните 3 финансово приключили години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3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  <a:tr h="309697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effectLst/>
                        </a:rPr>
                        <a:t>3  Коефициент </a:t>
                      </a:r>
                      <a:r>
                        <a:rPr lang="bg-BG" sz="1100" dirty="0">
                          <a:effectLst/>
                        </a:rPr>
                        <a:t>на задлъжнялост за последната финансово приключила година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3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  <a:tr h="309697">
                <a:tc>
                  <a:txBody>
                    <a:bodyPr/>
                    <a:lstStyle/>
                    <a:p>
                      <a:pPr marR="1860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ІІ. Капацитет на кандидата в инвестиционни проекти и управление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10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  <a:tr h="309697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effectLst/>
                        </a:rPr>
                        <a:t>1  Инвестиционна </a:t>
                      </a:r>
                      <a:r>
                        <a:rPr lang="bg-BG" sz="1100" dirty="0">
                          <a:effectLst/>
                        </a:rPr>
                        <a:t>дейност на кандидата за последните 5 финансово приключили години 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  <a:tr h="166408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effectLst/>
                        </a:rPr>
                        <a:t>2  Внедрени </a:t>
                      </a:r>
                      <a:r>
                        <a:rPr lang="bg-BG" sz="1100" dirty="0">
                          <a:effectLst/>
                        </a:rPr>
                        <a:t>стандарти и системи за управление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  <a:tr h="166408">
                <a:tc>
                  <a:txBody>
                    <a:bodyPr/>
                    <a:lstStyle/>
                    <a:p>
                      <a:pPr marR="1860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ІІІ. Ефект от изпълнението на проекта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28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  <a:tr h="309697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Calibri" panose="020F0502020204030204" pitchFamily="34" charset="0"/>
                        <a:buNone/>
                      </a:pPr>
                      <a:r>
                        <a:rPr lang="bg-BG" sz="1100" dirty="0" smtClean="0">
                          <a:effectLst/>
                        </a:rPr>
                        <a:t>1  Вътрешна </a:t>
                      </a:r>
                      <a:r>
                        <a:rPr lang="bg-BG" sz="1100" dirty="0">
                          <a:effectLst/>
                        </a:rPr>
                        <a:t>норма на възвръщаемост (N, N+1, N+2, N+3)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4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  <a:tr h="166408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Calibri" panose="020F0502020204030204" pitchFamily="34" charset="0"/>
                        <a:buNone/>
                      </a:pPr>
                      <a:r>
                        <a:rPr lang="bg-BG" sz="1100" dirty="0" smtClean="0">
                          <a:effectLst/>
                        </a:rPr>
                        <a:t>2  Нарастване </a:t>
                      </a:r>
                      <a:r>
                        <a:rPr lang="bg-BG" sz="1100" dirty="0">
                          <a:effectLst/>
                        </a:rPr>
                        <a:t>на производителността (N+1, N+2, N+3)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8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  <a:tr h="309697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Calibri" panose="020F0502020204030204" pitchFamily="34" charset="0"/>
                        <a:buNone/>
                      </a:pPr>
                      <a:r>
                        <a:rPr lang="bg-BG" sz="1100" dirty="0" smtClean="0">
                          <a:effectLst/>
                        </a:rPr>
                        <a:t>3  Повишаване </a:t>
                      </a:r>
                      <a:r>
                        <a:rPr lang="bg-BG" sz="1100" dirty="0">
                          <a:effectLst/>
                        </a:rPr>
                        <a:t>на ефективността на производствените разходи (N+1, N+2, N+3)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8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  <a:tr h="464545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Calibri" panose="020F0502020204030204" pitchFamily="34" charset="0"/>
                        <a:buNone/>
                      </a:pPr>
                      <a:r>
                        <a:rPr lang="bg-BG" sz="1100" dirty="0" smtClean="0">
                          <a:effectLst/>
                        </a:rPr>
                        <a:t>4  Изменение </a:t>
                      </a:r>
                      <a:r>
                        <a:rPr lang="bg-BG" sz="1100" dirty="0">
                          <a:effectLst/>
                        </a:rPr>
                        <a:t>на средните генерирани приходи от износ вследствие на инвестицията по проекта (N+1, N+2, N+3)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8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  <a:tr h="166408">
                <a:tc>
                  <a:txBody>
                    <a:bodyPr/>
                    <a:lstStyle/>
                    <a:p>
                      <a:pPr marR="1860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ІV. Приоритизиране на проекти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20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  <a:tr h="309697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effectLst/>
                        </a:rPr>
                        <a:t>1  Тематично </a:t>
                      </a:r>
                      <a:r>
                        <a:rPr lang="bg-BG" sz="1100" dirty="0">
                          <a:effectLst/>
                        </a:rPr>
                        <a:t>приоритизиране съгласно областите от ИСИС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10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  <a:tr h="309697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effectLst/>
                        </a:rPr>
                        <a:t>2  Надграждане </a:t>
                      </a:r>
                      <a:r>
                        <a:rPr lang="bg-BG" sz="1100" dirty="0">
                          <a:effectLst/>
                        </a:rPr>
                        <a:t>на реализирани проекти, включително по ОПРКБИ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  <a:tr h="464545">
                <a:tc>
                  <a:txBody>
                    <a:bodyPr/>
                    <a:lstStyle/>
                    <a:p>
                      <a:pPr marL="0" marR="186055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bg-BG" sz="1100" dirty="0" smtClean="0">
                          <a:effectLst/>
                        </a:rPr>
                        <a:t>3  Устойчиво </a:t>
                      </a:r>
                      <a:r>
                        <a:rPr lang="bg-BG" sz="1100" dirty="0">
                          <a:effectLst/>
                        </a:rPr>
                        <a:t>развитие чрез внедряване на технологии за подобряване на ресурсната ефективност и ефикасност в производствения процес.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5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  <a:tr h="166408">
                <a:tc>
                  <a:txBody>
                    <a:bodyPr/>
                    <a:lstStyle/>
                    <a:p>
                      <a:pPr marR="1860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Общо</a:t>
                      </a:r>
                      <a:endParaRPr lang="bg-BG" sz="11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  <a:tc>
                  <a:txBody>
                    <a:bodyPr/>
                    <a:lstStyle/>
                    <a:p>
                      <a:pPr marR="186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70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7226" marR="37226" marT="0" marB="0"/>
                </a:tc>
              </a:tr>
            </a:tbl>
          </a:graphicData>
        </a:graphic>
      </p:graphicFrame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3578225" y="1463675"/>
            <a:ext cx="4022725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9416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577" y="1133498"/>
            <a:ext cx="8596668" cy="2595460"/>
          </a:xfrm>
        </p:spPr>
        <p:txBody>
          <a:bodyPr/>
          <a:lstStyle/>
          <a:p>
            <a:r>
              <a:rPr lang="bg-BG" dirty="0" smtClean="0"/>
              <a:t>Благодаря за вниманието!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61682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519448"/>
            <a:ext cx="9591273" cy="1320800"/>
          </a:xfrm>
        </p:spPr>
        <p:txBody>
          <a:bodyPr>
            <a:normAutofit/>
          </a:bodyPr>
          <a:lstStyle/>
          <a:p>
            <a:r>
              <a:rPr lang="bg-BG" sz="2400" b="1" dirty="0"/>
              <a:t>Мярка 4 „Подкрепа за разработване и внедряване на иновации в МСП“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34206"/>
            <a:ext cx="10555443" cy="50029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b="1" i="1" dirty="0"/>
              <a:t>Обхват на мярката </a:t>
            </a:r>
            <a:r>
              <a:rPr lang="bg-BG" b="1" i="1" dirty="0" smtClean="0"/>
              <a:t>–</a:t>
            </a:r>
          </a:p>
          <a:p>
            <a:pPr marL="0" indent="0">
              <a:buNone/>
            </a:pPr>
            <a:r>
              <a:rPr lang="bg-BG" dirty="0"/>
              <a:t>Териториален обхват на приложение на мярката – територията на МИГ – </a:t>
            </a:r>
            <a:r>
              <a:rPr lang="bg-BG" dirty="0" smtClean="0"/>
              <a:t>Западна Стара Планина Копрен-Миджур.</a:t>
            </a:r>
            <a:endParaRPr lang="bg-BG" dirty="0"/>
          </a:p>
          <a:p>
            <a:pPr marL="0" indent="0">
              <a:buNone/>
            </a:pPr>
            <a:r>
              <a:rPr lang="bg-BG" b="1" dirty="0"/>
              <a:t>Секторен обхват на мярката</a:t>
            </a:r>
            <a:endParaRPr lang="bg-BG" dirty="0"/>
          </a:p>
          <a:p>
            <a:r>
              <a:rPr lang="bg-BG" dirty="0"/>
              <a:t>Предвижда се подкрепа само за внедряване или разработване на </a:t>
            </a:r>
            <a:r>
              <a:rPr lang="bg-BG" i="1" u="sng" dirty="0"/>
              <a:t>иновации, попадащи в тематичните области</a:t>
            </a:r>
            <a:r>
              <a:rPr lang="bg-BG" i="1" dirty="0"/>
              <a:t> на Иновационната стратегия за интелигентна специализация:</a:t>
            </a:r>
            <a:endParaRPr lang="bg-BG" dirty="0"/>
          </a:p>
          <a:p>
            <a:pPr lvl="0"/>
            <a:r>
              <a:rPr lang="bg-BG" i="1" dirty="0"/>
              <a:t>ИКТ и информатика;</a:t>
            </a:r>
            <a:endParaRPr lang="bg-BG" dirty="0"/>
          </a:p>
          <a:p>
            <a:pPr lvl="0"/>
            <a:r>
              <a:rPr lang="bg-BG" i="1" dirty="0" smtClean="0"/>
              <a:t>Индустрия </a:t>
            </a:r>
            <a:r>
              <a:rPr lang="bg-BG" i="1" dirty="0"/>
              <a:t>за здравословен живот и биотехнологии;</a:t>
            </a:r>
            <a:endParaRPr lang="bg-BG" dirty="0"/>
          </a:p>
          <a:p>
            <a:pPr lvl="0"/>
            <a:r>
              <a:rPr lang="bg-BG" i="1" dirty="0"/>
              <a:t>Нови технологии в креативните и рекреативните индустрии.</a:t>
            </a:r>
            <a:endParaRPr lang="bg-BG" dirty="0"/>
          </a:p>
          <a:p>
            <a:r>
              <a:rPr lang="bg-BG" dirty="0"/>
              <a:t>Тематичните области са подробно представени в т. 5.1.3 „Обхват на мерките и ограничения“, под-точка A. „Обхват на мерките с финансиране по ОПИК“ от настоящата Стратегия за ВОМР.</a:t>
            </a:r>
          </a:p>
        </p:txBody>
      </p:sp>
    </p:spTree>
    <p:extLst>
      <p:ext uri="{BB962C8B-B14F-4D97-AF65-F5344CB8AC3E}">
        <p14:creationId xmlns:p14="http://schemas.microsoft.com/office/powerpoint/2010/main" val="410725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519448"/>
            <a:ext cx="9591273" cy="1320800"/>
          </a:xfrm>
        </p:spPr>
        <p:txBody>
          <a:bodyPr>
            <a:normAutofit/>
          </a:bodyPr>
          <a:lstStyle/>
          <a:p>
            <a:r>
              <a:rPr lang="bg-BG" sz="2400" b="1" dirty="0"/>
              <a:t>Мярка 4 „Подкрепа за разработване и внедряване на иновации в МСП“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34206"/>
            <a:ext cx="10555443" cy="50029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b="1" i="1" dirty="0"/>
              <a:t>Обхват на мярката </a:t>
            </a:r>
            <a:r>
              <a:rPr lang="bg-BG" b="1" i="1" dirty="0" smtClean="0"/>
              <a:t>–</a:t>
            </a:r>
          </a:p>
          <a:p>
            <a:pPr marL="0" indent="0">
              <a:buNone/>
            </a:pPr>
            <a:r>
              <a:rPr lang="bg-BG" sz="1600" dirty="0" smtClean="0"/>
              <a:t>Тематичните </a:t>
            </a:r>
            <a:r>
              <a:rPr lang="bg-BG" sz="1600" dirty="0"/>
              <a:t>области </a:t>
            </a:r>
            <a:r>
              <a:rPr lang="bg-BG" sz="1600" dirty="0" smtClean="0"/>
              <a:t>са: внедряване </a:t>
            </a:r>
            <a:r>
              <a:rPr lang="bg-BG" sz="1600" dirty="0"/>
              <a:t>или разработване на </a:t>
            </a:r>
            <a:r>
              <a:rPr lang="bg-BG" sz="1600" b="1" dirty="0"/>
              <a:t>иновации, попадащи в</a:t>
            </a:r>
            <a:r>
              <a:rPr lang="bg-BG" sz="1600" dirty="0"/>
              <a:t> </a:t>
            </a:r>
            <a:r>
              <a:rPr lang="bg-BG" sz="1600" b="1" dirty="0"/>
              <a:t>тематичните области на </a:t>
            </a:r>
            <a:r>
              <a:rPr lang="bg-BG" sz="1600" b="1" u="sng" dirty="0"/>
              <a:t>Иновационната стратегия за интелигентна специализация</a:t>
            </a:r>
            <a:r>
              <a:rPr lang="bg-BG" sz="1600" dirty="0"/>
              <a:t>,</a:t>
            </a:r>
            <a:r>
              <a:rPr lang="bg-BG" sz="1600" b="1" dirty="0"/>
              <a:t> </a:t>
            </a:r>
            <a:r>
              <a:rPr lang="bg-BG" sz="1600" dirty="0"/>
              <a:t>както следва:</a:t>
            </a:r>
          </a:p>
          <a:p>
            <a:pPr lvl="0"/>
            <a:r>
              <a:rPr lang="bg-BG" sz="1400" b="1" dirty="0"/>
              <a:t>ИКТ и информатика:</a:t>
            </a:r>
            <a:endParaRPr lang="bg-BG" sz="1400" dirty="0"/>
          </a:p>
          <a:p>
            <a:pPr lvl="0"/>
            <a:r>
              <a:rPr lang="bg-BG" sz="1400" dirty="0"/>
              <a:t>производства, особено Fabless и нови подходи за дизайн и/или асемблиране;</a:t>
            </a:r>
          </a:p>
          <a:p>
            <a:pPr lvl="0"/>
            <a:r>
              <a:rPr lang="bg-BG" sz="1400" dirty="0"/>
              <a:t>ИКТ подходи в машиностроене, медицина и творчески индустрии (във връзка с другите три тематични области), вкл. дигитализация на културно-историческо наследство, развлекателни и образователни игри, „инбедид“ софтуер;</a:t>
            </a:r>
          </a:p>
          <a:p>
            <a:pPr lvl="0"/>
            <a:r>
              <a:rPr lang="bg-BG" sz="1400" dirty="0"/>
              <a:t>3D дигитализация, визуализация и прототипиране;</a:t>
            </a:r>
          </a:p>
          <a:p>
            <a:pPr lvl="0"/>
            <a:r>
              <a:rPr lang="bg-BG" sz="1400" dirty="0"/>
              <a:t>Big Data, Grid and Cloud Technologies;</a:t>
            </a:r>
          </a:p>
          <a:p>
            <a:pPr lvl="0"/>
            <a:r>
              <a:rPr lang="bg-BG" sz="1400" dirty="0"/>
              <a:t>безжични сензорни мрежи и безжична комуникация/управление;</a:t>
            </a:r>
          </a:p>
          <a:p>
            <a:pPr lvl="0"/>
            <a:r>
              <a:rPr lang="bg-BG" sz="1400" dirty="0"/>
              <a:t>езикови технологии;</a:t>
            </a:r>
          </a:p>
          <a:p>
            <a:pPr lvl="0"/>
            <a:r>
              <a:rPr lang="bg-BG" sz="1400" dirty="0"/>
              <a:t>уеб, хибридни и "native" приложения, уеб базирани приложения за създаване и експлоатиране на нови услуги и продукти;</a:t>
            </a:r>
          </a:p>
          <a:p>
            <a:pPr lvl="0"/>
            <a:r>
              <a:rPr lang="bg-BG" sz="1400" dirty="0"/>
              <a:t>използване на нови възможности във връзка с аутсорсинг и ИКТ-базирани услуги и системи.</a:t>
            </a:r>
          </a:p>
          <a:p>
            <a:pPr marL="0" indent="0">
              <a:buNone/>
            </a:pPr>
            <a:endParaRPr lang="bg-BG" sz="1400" dirty="0"/>
          </a:p>
        </p:txBody>
      </p:sp>
    </p:spTree>
    <p:extLst>
      <p:ext uri="{BB962C8B-B14F-4D97-AF65-F5344CB8AC3E}">
        <p14:creationId xmlns:p14="http://schemas.microsoft.com/office/powerpoint/2010/main" val="37149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519448"/>
            <a:ext cx="9591273" cy="1320800"/>
          </a:xfrm>
        </p:spPr>
        <p:txBody>
          <a:bodyPr>
            <a:normAutofit/>
          </a:bodyPr>
          <a:lstStyle/>
          <a:p>
            <a:r>
              <a:rPr lang="bg-BG" sz="2400" b="1" dirty="0"/>
              <a:t>Мярка 4 „Подкрепа за разработване и внедряване на иновации в МСП“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34206"/>
            <a:ext cx="10833349" cy="50029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b="1" i="1" dirty="0"/>
              <a:t>Обхват на мярката </a:t>
            </a:r>
            <a:r>
              <a:rPr lang="bg-BG" b="1" i="1" dirty="0" smtClean="0"/>
              <a:t>–</a:t>
            </a:r>
          </a:p>
          <a:p>
            <a:pPr marL="0" indent="0">
              <a:buNone/>
            </a:pPr>
            <a:r>
              <a:rPr lang="bg-BG" sz="1600" dirty="0" smtClean="0"/>
              <a:t>Тематичните </a:t>
            </a:r>
            <a:r>
              <a:rPr lang="bg-BG" sz="1600" dirty="0"/>
              <a:t>области </a:t>
            </a:r>
            <a:r>
              <a:rPr lang="bg-BG" sz="1600" dirty="0" smtClean="0"/>
              <a:t>са: внедряване </a:t>
            </a:r>
            <a:r>
              <a:rPr lang="bg-BG" sz="1600" dirty="0"/>
              <a:t>или разработване на </a:t>
            </a:r>
            <a:r>
              <a:rPr lang="bg-BG" sz="1600" b="1" dirty="0"/>
              <a:t>иновации, попадащи в</a:t>
            </a:r>
            <a:r>
              <a:rPr lang="bg-BG" sz="1600" dirty="0"/>
              <a:t> </a:t>
            </a:r>
            <a:r>
              <a:rPr lang="bg-BG" sz="1600" b="1" dirty="0"/>
              <a:t>тематичните области на </a:t>
            </a:r>
            <a:r>
              <a:rPr lang="bg-BG" sz="1600" b="1" u="sng" dirty="0"/>
              <a:t>Иновационната стратегия за интелигентна специализация</a:t>
            </a:r>
            <a:r>
              <a:rPr lang="bg-BG" sz="1600" dirty="0"/>
              <a:t>,</a:t>
            </a:r>
            <a:r>
              <a:rPr lang="bg-BG" sz="1600" b="1" dirty="0"/>
              <a:t> </a:t>
            </a:r>
            <a:r>
              <a:rPr lang="bg-BG" sz="1600" dirty="0"/>
              <a:t>както следва: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bg-BG" sz="105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Индустрия за здравословен живот и биотехнологии</a:t>
            </a:r>
            <a:r>
              <a:rPr lang="bg-BG" sz="1050" b="1" baseline="300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:</a:t>
            </a:r>
            <a:endParaRPr lang="bg-BG" sz="105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bg-BG" sz="105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методи за чисто производство, съхранение, преработка и достигане до крайния потребител на специфични български съставки, средства и продукти (вкл. кисело мляко, мед и пчелни продукти, хляб, вино, млечни и месни продукти, етерични масла, бира, билки и билкови продукти, козметични средства и продукти);</a:t>
            </a:r>
            <a:endParaRPr lang="bg-BG" sz="105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bg-BG" sz="105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производство на специализирани храни и напитки (бебешки и детски, „космически“ храни);</a:t>
            </a:r>
            <a:endParaRPr lang="bg-BG" sz="105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bg-BG" sz="105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производство на инструменти, оборудване, консумативи за медицинска и дентална диагностика и терапия и/или участие в над-национална производствена верига;</a:t>
            </a:r>
            <a:endParaRPr lang="bg-BG" sz="105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bg-BG" sz="105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персонална медицина, диагностика и индивидуална терапия, лечебни и лекарствени форми и средства;</a:t>
            </a:r>
            <a:endParaRPr lang="bg-BG" sz="105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bg-BG" sz="105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медицински и лечебен туризъм с акцент върху възможностите за персонализация (немасов, а персонален туризъм);</a:t>
            </a:r>
            <a:endParaRPr lang="bg-BG" sz="105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bg-BG" sz="105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нано-технологии в услуга на медицината;</a:t>
            </a:r>
            <a:endParaRPr lang="bg-BG" sz="105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bg-BG" sz="105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био-технологии с пряко приложение за здравословен начин на живот;</a:t>
            </a:r>
            <a:endParaRPr lang="bg-BG" sz="105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bg-BG" sz="105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„сини“ технологии и приложение на нови методи и технологии в устойчивото ползване на речни и морски ресурси;</a:t>
            </a:r>
            <a:endParaRPr lang="bg-BG" sz="105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bg-BG" sz="105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производство на инсталации за добиване на екологично чиста електроенергия и промишлена вода;</a:t>
            </a:r>
            <a:endParaRPr lang="bg-BG" sz="105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bg-BG" sz="105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зелена икономика.</a:t>
            </a:r>
            <a:endParaRPr lang="bg-BG" sz="105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x-none" sz="12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Проектите, реализирани в тематичната област, следва да са в съобразени с демаркацията с ПРСР и ОПМДР и ограниченията за предприятията от секторите на рибарството и аквакултурите, първично производство на селскостопански продукти, преработката и продажбата на селскостопански продукти.  </a:t>
            </a:r>
            <a:endParaRPr lang="bg-BG" sz="1200" dirty="0">
              <a:effectLst/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33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519448"/>
            <a:ext cx="9591273" cy="1320800"/>
          </a:xfrm>
        </p:spPr>
        <p:txBody>
          <a:bodyPr>
            <a:normAutofit/>
          </a:bodyPr>
          <a:lstStyle/>
          <a:p>
            <a:r>
              <a:rPr lang="bg-BG" sz="2400" b="1" dirty="0"/>
              <a:t>Мярка 4 „Подкрепа за разработване и внедряване на иновации в МСП“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34206"/>
            <a:ext cx="10555443" cy="50029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b="1" i="1" dirty="0"/>
              <a:t>Обхват на мярката </a:t>
            </a:r>
            <a:r>
              <a:rPr lang="bg-BG" b="1" i="1" dirty="0" smtClean="0"/>
              <a:t>–</a:t>
            </a:r>
          </a:p>
          <a:p>
            <a:pPr marL="0" indent="0">
              <a:buNone/>
            </a:pPr>
            <a:r>
              <a:rPr lang="bg-BG" sz="1600" dirty="0" smtClean="0"/>
              <a:t>Тематичните </a:t>
            </a:r>
            <a:r>
              <a:rPr lang="bg-BG" sz="1600" dirty="0"/>
              <a:t>области </a:t>
            </a:r>
            <a:r>
              <a:rPr lang="bg-BG" sz="1600" dirty="0" smtClean="0"/>
              <a:t>са: внедряване </a:t>
            </a:r>
            <a:r>
              <a:rPr lang="bg-BG" sz="1600" dirty="0"/>
              <a:t>или разработване на </a:t>
            </a:r>
            <a:r>
              <a:rPr lang="bg-BG" sz="1600" b="1" dirty="0"/>
              <a:t>иновации, попадащи в</a:t>
            </a:r>
            <a:r>
              <a:rPr lang="bg-BG" sz="1600" dirty="0"/>
              <a:t> </a:t>
            </a:r>
            <a:r>
              <a:rPr lang="bg-BG" sz="1600" b="1" dirty="0"/>
              <a:t>тематичните области на </a:t>
            </a:r>
            <a:r>
              <a:rPr lang="bg-BG" sz="1600" b="1" u="sng" dirty="0"/>
              <a:t>Иновационната стратегия за интелигентна специализация</a:t>
            </a:r>
            <a:r>
              <a:rPr lang="bg-BG" sz="1600" dirty="0"/>
              <a:t>,</a:t>
            </a:r>
            <a:r>
              <a:rPr lang="bg-BG" sz="1600" b="1" dirty="0"/>
              <a:t> </a:t>
            </a:r>
            <a:r>
              <a:rPr lang="bg-BG" sz="1600" dirty="0"/>
              <a:t>както следва:</a:t>
            </a:r>
          </a:p>
          <a:p>
            <a:pPr lvl="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bg-BG" sz="16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Нови технологии в креативните и рекреативните индустрии: </a:t>
            </a:r>
            <a:endParaRPr lang="bg-BG" sz="160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bg-BG" sz="16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културните и творческите индустрии (според дефиниция на ЕК: архитектура, архивно дело и библиотекарство, артистични занаятчийство, аудио-визуални форми (филми, ТВ, видео игри и мултимедия), културно наследство, дизайн, вкл. моден дизайн, фестивали, музика, сценични и визуални изкуства, издателска дейност, радио;</a:t>
            </a:r>
            <a:endParaRPr lang="bg-BG" sz="160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bg-BG" sz="16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компютърни и мобилни приложения и игри с образователен, маркетинг и/или развлекателен характер;</a:t>
            </a:r>
            <a:endParaRPr lang="bg-BG" sz="160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bg-BG" sz="16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алтернативен (селски, еко-, културен и фестивален) и екстремен туризъм и спорт (за стимулиране на несезонен, немасов, а постоянен нишов туризъм);</a:t>
            </a:r>
            <a:endParaRPr lang="bg-BG" sz="160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bg-BG" sz="16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производство на стоки и съоръжения с пряко приложение в тези сфери (напр. национални (регионални) носии, велосипеди, стени за катерене и др. стоки за алтернативни и екстремни спортове, костюми, декори, материали за исторически възстановки, специализирана екипировка и оборудване, печатни издания).</a:t>
            </a:r>
            <a:endParaRPr lang="bg-BG" sz="1600" dirty="0">
              <a:effectLst/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71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519448"/>
            <a:ext cx="9591273" cy="1320800"/>
          </a:xfrm>
        </p:spPr>
        <p:txBody>
          <a:bodyPr>
            <a:normAutofit/>
          </a:bodyPr>
          <a:lstStyle/>
          <a:p>
            <a:r>
              <a:rPr lang="bg-BG" sz="2400" b="1" dirty="0"/>
              <a:t>Мярка 4 „Подкрепа за разработване и внедряване на иновации в МСП“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34206"/>
            <a:ext cx="10555443" cy="50029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800" b="1" i="1" dirty="0"/>
              <a:t>Обхват на мярката </a:t>
            </a:r>
            <a:r>
              <a:rPr lang="bg-BG" sz="2800" b="1" i="1" dirty="0" smtClean="0"/>
              <a:t>–</a:t>
            </a:r>
          </a:p>
          <a:p>
            <a:r>
              <a:rPr lang="bg-BG" sz="2800" b="1" dirty="0"/>
              <a:t>Целева група</a:t>
            </a:r>
            <a:r>
              <a:rPr lang="bg-BG" sz="2800" dirty="0"/>
              <a:t> на мярката: предприятия на територията на МИГ – </a:t>
            </a:r>
            <a:r>
              <a:rPr lang="bg-BG" sz="2800" dirty="0" smtClean="0"/>
              <a:t>Западна Стара Планина Копрен - Миджур, </a:t>
            </a:r>
            <a:r>
              <a:rPr lang="bg-BG" sz="2800" dirty="0"/>
              <a:t>разработващи/ внедряващи иновации, вкл. и съществуващи предприятия.</a:t>
            </a:r>
          </a:p>
          <a:p>
            <a:r>
              <a:rPr lang="bg-BG" sz="2800" b="1" dirty="0"/>
              <a:t>Очакваният принос</a:t>
            </a:r>
            <a:r>
              <a:rPr lang="bg-BG" sz="2800" dirty="0"/>
              <a:t> от изпълнението на мярката се изразява основно в нарастване на дела на предприятията на територията на МИГ </a:t>
            </a:r>
            <a:r>
              <a:rPr lang="bg-BG" sz="2800" dirty="0" smtClean="0"/>
              <a:t>–а, </a:t>
            </a:r>
            <a:r>
              <a:rPr lang="bg-BG" sz="2800" dirty="0"/>
              <a:t>които самостоятелно разработват, внедряват и разпространяват иновации, в резултат на което ще се повиши иновационният им капацитет и конкурентоспособност.</a:t>
            </a:r>
            <a:endParaRPr lang="bg-BG" sz="2800" dirty="0">
              <a:effectLst/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05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66165"/>
            <a:ext cx="9811990" cy="1249081"/>
          </a:xfrm>
        </p:spPr>
        <p:txBody>
          <a:bodyPr>
            <a:normAutofit/>
          </a:bodyPr>
          <a:lstStyle/>
          <a:p>
            <a:r>
              <a:rPr lang="bg-BG" sz="2400" b="1" dirty="0"/>
              <a:t>Мярка 4 „Подкрепа за разработване и внедряване на иновации в МСП“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047" y="1639614"/>
            <a:ext cx="9858705" cy="5218386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bg-BG" sz="2800" b="1" i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bg-BG" sz="2800" b="1" i="1" dirty="0" smtClean="0"/>
              <a:t>Допустими кандидати –</a:t>
            </a:r>
          </a:p>
          <a:p>
            <a:pPr marL="0" indent="0">
              <a:lnSpc>
                <a:spcPct val="80000"/>
              </a:lnSpc>
              <a:buNone/>
            </a:pPr>
            <a:endParaRPr lang="bg-BG" b="1" i="1" dirty="0" smtClean="0"/>
          </a:p>
          <a:p>
            <a:pPr lvl="0"/>
            <a:r>
              <a:rPr lang="bg-BG" sz="2800" b="1" dirty="0"/>
              <a:t>Малки предприятия</a:t>
            </a:r>
            <a:endParaRPr lang="bg-BG" sz="2800" dirty="0"/>
          </a:p>
          <a:p>
            <a:pPr lvl="0"/>
            <a:r>
              <a:rPr lang="bg-BG" sz="2800" b="1" dirty="0"/>
              <a:t>Средни предприятия</a:t>
            </a:r>
            <a:endParaRPr lang="bg-BG" sz="2800" dirty="0"/>
          </a:p>
          <a:p>
            <a:pPr marL="0" indent="0">
              <a:buNone/>
            </a:pPr>
            <a:endParaRPr lang="bg-BG" sz="2800" dirty="0" smtClean="0"/>
          </a:p>
          <a:p>
            <a:pPr marL="0" indent="0">
              <a:buNone/>
            </a:pPr>
            <a:r>
              <a:rPr lang="bg-BG" sz="2800" dirty="0" smtClean="0"/>
              <a:t>Категорията </a:t>
            </a:r>
            <a:r>
              <a:rPr lang="bg-BG" sz="2800" dirty="0"/>
              <a:t>на предприятието се определя съгласно Закона за малките и средни предприятия и Приложение I на Регламент (ЕС) № 651/2014.</a:t>
            </a:r>
          </a:p>
          <a:p>
            <a:pPr lvl="0"/>
            <a:endParaRPr lang="bg-BG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9104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66165"/>
            <a:ext cx="9612294" cy="1249081"/>
          </a:xfrm>
        </p:spPr>
        <p:txBody>
          <a:bodyPr>
            <a:normAutofit/>
          </a:bodyPr>
          <a:lstStyle/>
          <a:p>
            <a:r>
              <a:rPr lang="bg-BG" sz="2400" b="1" dirty="0"/>
              <a:t>Мярка 4 „Подкрепа за разработване и внедряване на иновации в МСП“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15246"/>
            <a:ext cx="9954807" cy="500828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bg-BG" sz="2300" b="1" i="1" dirty="0"/>
              <a:t>Допустими </a:t>
            </a:r>
            <a:r>
              <a:rPr lang="bg-BG" sz="2300" b="1" i="1" dirty="0" smtClean="0"/>
              <a:t>дейности -</a:t>
            </a:r>
            <a:endParaRPr lang="ru-RU" sz="2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bg-BG" sz="2800" dirty="0"/>
              <a:t>Подкрепа за иновации в предприятията, вкл.:</a:t>
            </a:r>
          </a:p>
          <a:p>
            <a:pPr lvl="0"/>
            <a:r>
              <a:rPr lang="bg-BG" sz="2800" b="1" dirty="0"/>
              <a:t>разработване</a:t>
            </a:r>
            <a:r>
              <a:rPr lang="bg-BG" sz="2800" dirty="0"/>
              <a:t> на нови продукти, процеси и бизнес модели;</a:t>
            </a:r>
          </a:p>
          <a:p>
            <a:pPr lvl="0"/>
            <a:r>
              <a:rPr lang="bg-BG" sz="2800" b="1" dirty="0"/>
              <a:t>внедряване</a:t>
            </a:r>
            <a:r>
              <a:rPr lang="bg-BG" sz="2800" dirty="0"/>
              <a:t> на нови продукти, процеси и бизнес модели в предприятията.</a:t>
            </a:r>
          </a:p>
          <a:p>
            <a:pPr marL="0" indent="0">
              <a:buNone/>
            </a:pPr>
            <a:r>
              <a:rPr lang="bg-BG" sz="2800" dirty="0"/>
              <a:t>В рамките на мярката се предвижда инвестиционна подкрепа, консултантски и помощни услуги за разработване и внедряване на иновации в предприятията.</a:t>
            </a:r>
            <a:endParaRPr lang="ru-RU" sz="2800" b="1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5780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724</TotalTime>
  <Words>3063</Words>
  <Application>Microsoft Office PowerPoint</Application>
  <PresentationFormat>Widescreen</PresentationFormat>
  <Paragraphs>250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Arial</vt:lpstr>
      <vt:lpstr>Batang</vt:lpstr>
      <vt:lpstr>Calibri</vt:lpstr>
      <vt:lpstr>Courier New</vt:lpstr>
      <vt:lpstr>MS Mincho</vt:lpstr>
      <vt:lpstr>Symbol</vt:lpstr>
      <vt:lpstr>Times New Roman</vt:lpstr>
      <vt:lpstr>Trebuchet MS</vt:lpstr>
      <vt:lpstr>Wingdings 3</vt:lpstr>
      <vt:lpstr>Facet</vt:lpstr>
      <vt:lpstr>Водено от общностите местно развитие - ОПИК 2014-2020г. в Стратегията на МИГ Западна Стара Планина – Копрен-Миджур </vt:lpstr>
      <vt:lpstr>Мярка 4 „Подкрепа за разработване и внедряване на иновации в МСП“</vt:lpstr>
      <vt:lpstr>Мярка 4 „Подкрепа за разработване и внедряване на иновации в МСП“</vt:lpstr>
      <vt:lpstr>Мярка 4 „Подкрепа за разработване и внедряване на иновации в МСП“</vt:lpstr>
      <vt:lpstr>Мярка 4 „Подкрепа за разработване и внедряване на иновации в МСП“</vt:lpstr>
      <vt:lpstr>Мярка 4 „Подкрепа за разработване и внедряване на иновации в МСП“</vt:lpstr>
      <vt:lpstr>Мярка 4 „Подкрепа за разработване и внедряване на иновации в МСП“</vt:lpstr>
      <vt:lpstr>Мярка 4 „Подкрепа за разработване и внедряване на иновации в МСП“</vt:lpstr>
      <vt:lpstr>Мярка 4 „Подкрепа за разработване и внедряване на иновации в МСП“</vt:lpstr>
      <vt:lpstr>Мярка 4 „Подкрепа за разработване и внедряване на иновации в МСП“</vt:lpstr>
      <vt:lpstr>Мярка 4 „Подкрепа за разработване и внедряване на иновации в МСП“</vt:lpstr>
      <vt:lpstr>Мярка 4 „Подкрепа за разработване и внедряване на иновации в МСП“</vt:lpstr>
      <vt:lpstr>Мярка 4 „Подкрепа за разработване и внедряване на иновации в МСП“</vt:lpstr>
      <vt:lpstr>Мярка 4 „Подкрепа за разработване и внедряване на иновации в МСП“</vt:lpstr>
      <vt:lpstr>Мярка 4 „Подкрепа за разработване и внедряване на иновации в МСП“</vt:lpstr>
      <vt:lpstr>Мярка 5 „Технологично обновление и внедряване на стандарти в МСП“</vt:lpstr>
      <vt:lpstr>Мярка 5 „Технологично обновление и внедряване на стандарти в МСП“</vt:lpstr>
      <vt:lpstr>Мярка 5 „Технологично обновление и внедряване на стандарти в МСП“</vt:lpstr>
      <vt:lpstr>Мярка 5 „Технологично обновление и внедряване на стандарти в МСП“</vt:lpstr>
      <vt:lpstr>Мярка 5 „Технологично обновление и внедряване на стандарти в МСП“</vt:lpstr>
      <vt:lpstr>Мярка 5 „Технологично обновление и внедряване на стандарти в МСП“</vt:lpstr>
      <vt:lpstr>Мярка 5 „Технологично обновление и внедряване на стандарти в МСП“</vt:lpstr>
      <vt:lpstr>Мярка 5 „Технологично обновление и внедряване на стандарти в МСП“</vt:lpstr>
      <vt:lpstr>Мярка 5 „Технологично обновление и внедряване на стандарти в МСП“</vt:lpstr>
      <vt:lpstr>Мярка 5 „Технологично обновление и внедряване на стандарти в МСП“</vt:lpstr>
      <vt:lpstr>Мярка 5 „Технологично обновление и внедряване на стандарти в МСП“</vt:lpstr>
      <vt:lpstr>Благодаря за вниманието!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Водено от общностите местно развитие Подмярка 19.1 „Помощ за подготвителни дейности“</dc:title>
  <dc:creator>Lenovo</dc:creator>
  <cp:lastModifiedBy>Admin</cp:lastModifiedBy>
  <cp:revision>100</cp:revision>
  <dcterms:created xsi:type="dcterms:W3CDTF">2016-10-02T13:03:48Z</dcterms:created>
  <dcterms:modified xsi:type="dcterms:W3CDTF">2017-01-14T18:43:37Z</dcterms:modified>
</cp:coreProperties>
</file>